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3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Lst>
  <p:sldSz cx="18288000" cy="10287000"/>
  <p:notesSz cx="6858000" cy="9144000"/>
  <p:embeddedFontLst>
    <p:embeddedFont>
      <p:font typeface="Archivo Black" charset="1" panose="020B0A03020202020B04"/>
      <p:regular r:id="rId32"/>
    </p:embeddedFont>
    <p:embeddedFont>
      <p:font typeface="Poppins Medium" charset="1" panose="00000600000000000000"/>
      <p:regular r:id="rId33"/>
    </p:embeddedFont>
    <p:embeddedFont>
      <p:font typeface="Arimo Bold" charset="1" panose="020B0704020202020204"/>
      <p:regular r:id="rId34"/>
    </p:embeddedFont>
    <p:embeddedFont>
      <p:font typeface="Poppins Bold" charset="1" panose="00000800000000000000"/>
      <p:regular r:id="rId38"/>
    </p:embeddedFont>
    <p:embeddedFont>
      <p:font typeface="Poppins" charset="1" panose="00000500000000000000"/>
      <p:regular r:id="rId39"/>
    </p:embeddedFont>
    <p:embeddedFont>
      <p:font typeface="Canva Sans Bold" charset="1" panose="020B0803030501040103"/>
      <p:regular r:id="rId40"/>
    </p:embeddedFont>
    <p:embeddedFont>
      <p:font typeface="Poppins Semi-Bold" charset="1" panose="00000700000000000000"/>
      <p:regular r:id="rId41"/>
    </p:embeddedFont>
    <p:embeddedFont>
      <p:font typeface="Montserrat Ultra-Bold" charset="1" panose="00000900000000000000"/>
      <p:regular r:id="rId42"/>
    </p:embeddedFont>
    <p:embeddedFont>
      <p:font typeface="Montserrat Semi-Bold" charset="1" panose="00000700000000000000"/>
      <p:regular r:id="rId4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notesMasters/notesMaster1.xml" Type="http://schemas.openxmlformats.org/officeDocument/2006/relationships/notesMaster"/><Relationship Id="rId36" Target="theme/theme2.xml" Type="http://schemas.openxmlformats.org/officeDocument/2006/relationships/theme"/><Relationship Id="rId37" Target="notesSlides/notesSlide1.xml" Type="http://schemas.openxmlformats.org/officeDocument/2006/relationships/notesSlide"/><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5.xml" Type="http://schemas.openxmlformats.org/officeDocument/2006/relationships/slide"/></Relationships>
</file>

<file path=ppt/notesSlides/notesSlide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1.	Is the Current Connection Method Cost-Effective?</a:t>
            </a:r>
          </a:p>
          <a:p>
            <a:r>
              <a:rPr lang="en-US"/>
              <a:t>Fiber optic provides high speed and low latency, but Ethernet cabling inside the building limits its full potential. While the current setup is a balanced solution, Ethernet distribution creates a bottleneck, and alternative solutions could be explored.</a:t>
            </a:r>
          </a:p>
          <a:p>
            <a:r>
              <a:rPr lang="en-US"/>
              <a:t>	2.	More Suitable Alternatives:</a:t>
            </a:r>
          </a:p>
          <a:p>
            <a:r>
              <a:rPr lang="en-US"/>
              <a:t/>
            </a:r>
          </a:p>
          <a:p>
            <a:r>
              <a:rPr lang="en-US"/>
              <a:t>	•	FTTR: Expanding fiber inside the building ensures high speed but comes with high installation costs.</a:t>
            </a:r>
          </a:p>
          <a:p>
            <a:r>
              <a:rPr lang="en-US"/>
              <a:t>	•	Wireless Systems (Wi-Fi 6/Mesh): Cost-effective, especially for high-traffic areas.</a:t>
            </a:r>
          </a:p>
          <a:p>
            <a:r>
              <a:rPr lang="en-US"/>
              <a:t>	•	PoE Technology: Utilizes Ethernet cables for both power and data, offering cost savings and easy installation.</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18.png" Type="http://schemas.openxmlformats.org/officeDocument/2006/relationships/image"/><Relationship Id="rId6" Target="../media/image19.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20.png" Type="http://schemas.openxmlformats.org/officeDocument/2006/relationships/image"/><Relationship Id="rId6" Target="../media/image21.png" Type="http://schemas.openxmlformats.org/officeDocument/2006/relationships/image"/><Relationship Id="rId7" Target="../media/image22.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23.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24.png" Type="http://schemas.openxmlformats.org/officeDocument/2006/relationships/image"/><Relationship Id="rId6" Target="../media/image25.png" Type="http://schemas.openxmlformats.org/officeDocument/2006/relationships/image"/><Relationship Id="rId7" Target="../media/image26.png" Type="http://schemas.openxmlformats.org/officeDocument/2006/relationships/image"/><Relationship Id="rId8" Target="../media/image27.jpe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28.png" Type="http://schemas.openxmlformats.org/officeDocument/2006/relationships/image"/><Relationship Id="rId6" Target="../media/image29.png" Type="http://schemas.openxmlformats.org/officeDocument/2006/relationships/image"/><Relationship Id="rId7" Target="../media/image30.jpe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31.png" Type="http://schemas.openxmlformats.org/officeDocument/2006/relationships/image"/><Relationship Id="rId6" Target="../media/image32.png" Type="http://schemas.openxmlformats.org/officeDocument/2006/relationships/image"/><Relationship Id="rId7" Target="../media/image30.jpe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33.png" Type="http://schemas.openxmlformats.org/officeDocument/2006/relationships/image"/><Relationship Id="rId6" Target="../media/image34.jpeg" Type="http://schemas.openxmlformats.org/officeDocument/2006/relationships/image"/><Relationship Id="rId7" Target="../media/image35.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8.jpe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36.png" Type="http://schemas.openxmlformats.org/officeDocument/2006/relationships/image"/><Relationship Id="rId6" Target="../media/image37.png" Type="http://schemas.openxmlformats.org/officeDocument/2006/relationships/image"/><Relationship Id="rId7" Target="../media/image38.jpe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39.png" Type="http://schemas.openxmlformats.org/officeDocument/2006/relationships/image"/><Relationship Id="rId6" Target="../media/image40.png" Type="http://schemas.openxmlformats.org/officeDocument/2006/relationships/image"/><Relationship Id="rId7" Target="../media/image41.jpe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38.jpe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42.jpeg" Type="http://schemas.openxmlformats.org/officeDocument/2006/relationships/image"/><Relationship Id="rId6" Target="../media/image34.jpeg" Type="http://schemas.openxmlformats.org/officeDocument/2006/relationships/image"/><Relationship Id="rId7" Target="../media/image43.jpeg" Type="http://schemas.openxmlformats.org/officeDocument/2006/relationships/image"/><Relationship Id="rId8" Target="../media/image30.jpe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44.jpeg" Type="http://schemas.openxmlformats.org/officeDocument/2006/relationships/image"/><Relationship Id="rId6" Target="../media/image27.jpeg" Type="http://schemas.openxmlformats.org/officeDocument/2006/relationships/image"/><Relationship Id="rId7" Target="../media/image45.jpeg" Type="http://schemas.openxmlformats.org/officeDocument/2006/relationships/image"/><Relationship Id="rId8" Target="../media/image41.jpe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 Id="rId3" Target="../media/image9.png" Type="http://schemas.openxmlformats.org/officeDocument/2006/relationships/image"/><Relationship Id="rId4" Target="../media/image10.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11.jpeg" Type="http://schemas.openxmlformats.org/officeDocument/2006/relationships/image"/><Relationship Id="rId6" Target="../media/image12.jpeg" Type="http://schemas.openxmlformats.org/officeDocument/2006/relationships/image"/><Relationship Id="rId7" Target="../media/image13.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7.jpe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14.png" Type="http://schemas.openxmlformats.org/officeDocument/2006/relationships/image"/><Relationship Id="rId6" Target="../media/image15.png" Type="http://schemas.openxmlformats.org/officeDocument/2006/relationships/image"/><Relationship Id="rId7" Target="../media/image16.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17.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377" r="0" b="-9377"/>
            </a:stretch>
          </a:blipFill>
        </p:spPr>
      </p:sp>
      <p:sp>
        <p:nvSpPr>
          <p:cNvPr name="Freeform 3" id="3"/>
          <p:cNvSpPr/>
          <p:nvPr/>
        </p:nvSpPr>
        <p:spPr>
          <a:xfrm flipH="true" flipV="true" rot="0">
            <a:off x="109498" y="6172200"/>
            <a:ext cx="10066789" cy="8229600"/>
          </a:xfrm>
          <a:custGeom>
            <a:avLst/>
            <a:gdLst/>
            <a:ahLst/>
            <a:cxnLst/>
            <a:rect r="r" b="b" t="t" l="l"/>
            <a:pathLst>
              <a:path h="8229600" w="10066789">
                <a:moveTo>
                  <a:pt x="10066789" y="8229600"/>
                </a:moveTo>
                <a:lnTo>
                  <a:pt x="0" y="8229600"/>
                </a:lnTo>
                <a:lnTo>
                  <a:pt x="0" y="0"/>
                </a:lnTo>
                <a:lnTo>
                  <a:pt x="10066789" y="0"/>
                </a:lnTo>
                <a:lnTo>
                  <a:pt x="10066789" y="8229600"/>
                </a:lnTo>
                <a:close/>
              </a:path>
            </a:pathLst>
          </a:custGeom>
          <a:blipFill>
            <a:blip r:embed="rId3">
              <a:alphaModFix amt="31000"/>
            </a:blip>
            <a:stretch>
              <a:fillRect l="0" t="0" r="0" b="0"/>
            </a:stretch>
          </a:blipFill>
        </p:spPr>
      </p:sp>
      <p:grpSp>
        <p:nvGrpSpPr>
          <p:cNvPr name="Group 4" id="4"/>
          <p:cNvGrpSpPr/>
          <p:nvPr/>
        </p:nvGrpSpPr>
        <p:grpSpPr>
          <a:xfrm rot="0">
            <a:off x="-1138958" y="-1094257"/>
            <a:ext cx="4785953" cy="4785953"/>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6CCD">
                    <a:alpha val="100000"/>
                  </a:srgbClr>
                </a:gs>
                <a:gs pos="100000">
                  <a:srgbClr val="F5AEFF">
                    <a:alpha val="0"/>
                  </a:srgbClr>
                </a:gs>
              </a:gsLst>
              <a:lin ang="0"/>
            </a:gradFill>
          </p:spPr>
        </p:sp>
        <p:sp>
          <p:nvSpPr>
            <p:cNvPr name="TextBox 6" id="6"/>
            <p:cNvSpPr txBox="true"/>
            <p:nvPr/>
          </p:nvSpPr>
          <p:spPr>
            <a:xfrm>
              <a:off x="76200" y="38100"/>
              <a:ext cx="660400" cy="698500"/>
            </a:xfrm>
            <a:prstGeom prst="rect">
              <a:avLst/>
            </a:prstGeom>
          </p:spPr>
          <p:txBody>
            <a:bodyPr anchor="ctr" rtlCol="false" tIns="50800" lIns="50800" bIns="50800" rIns="50800"/>
            <a:lstStyle/>
            <a:p>
              <a:pPr algn="ctr">
                <a:lnSpc>
                  <a:spcPts val="2199"/>
                </a:lnSpc>
              </a:pPr>
            </a:p>
          </p:txBody>
        </p:sp>
      </p:grpSp>
      <p:grpSp>
        <p:nvGrpSpPr>
          <p:cNvPr name="Group 7" id="7"/>
          <p:cNvGrpSpPr/>
          <p:nvPr/>
        </p:nvGrpSpPr>
        <p:grpSpPr>
          <a:xfrm rot="10310479">
            <a:off x="16547943" y="8345212"/>
            <a:ext cx="2229637" cy="2229637"/>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6CCD">
                    <a:alpha val="100000"/>
                  </a:srgbClr>
                </a:gs>
                <a:gs pos="100000">
                  <a:srgbClr val="F5AEFF">
                    <a:alpha val="0"/>
                  </a:srgbClr>
                </a:gs>
              </a:gsLst>
              <a:lin ang="0"/>
            </a:gradFill>
          </p:spPr>
        </p:sp>
        <p:sp>
          <p:nvSpPr>
            <p:cNvPr name="TextBox 9" id="9"/>
            <p:cNvSpPr txBox="true"/>
            <p:nvPr/>
          </p:nvSpPr>
          <p:spPr>
            <a:xfrm>
              <a:off x="76200" y="38100"/>
              <a:ext cx="660400" cy="698500"/>
            </a:xfrm>
            <a:prstGeom prst="rect">
              <a:avLst/>
            </a:prstGeom>
          </p:spPr>
          <p:txBody>
            <a:bodyPr anchor="ctr" rtlCol="false" tIns="50800" lIns="50800" bIns="50800" rIns="50800"/>
            <a:lstStyle/>
            <a:p>
              <a:pPr algn="ctr">
                <a:lnSpc>
                  <a:spcPts val="2199"/>
                </a:lnSpc>
              </a:pPr>
            </a:p>
          </p:txBody>
        </p:sp>
      </p:grpSp>
      <p:sp>
        <p:nvSpPr>
          <p:cNvPr name="Freeform 10" id="10"/>
          <p:cNvSpPr/>
          <p:nvPr/>
        </p:nvSpPr>
        <p:spPr>
          <a:xfrm flipH="false" flipV="false" rot="0">
            <a:off x="17259300" y="9056569"/>
            <a:ext cx="403461" cy="403461"/>
          </a:xfrm>
          <a:custGeom>
            <a:avLst/>
            <a:gdLst/>
            <a:ahLst/>
            <a:cxnLst/>
            <a:rect r="r" b="b" t="t" l="l"/>
            <a:pathLst>
              <a:path h="403461" w="403461">
                <a:moveTo>
                  <a:pt x="0" y="0"/>
                </a:moveTo>
                <a:lnTo>
                  <a:pt x="403461" y="0"/>
                </a:lnTo>
                <a:lnTo>
                  <a:pt x="403461" y="403462"/>
                </a:lnTo>
                <a:lnTo>
                  <a:pt x="0" y="40346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1" id="11"/>
          <p:cNvSpPr txBox="true"/>
          <p:nvPr/>
        </p:nvSpPr>
        <p:spPr>
          <a:xfrm rot="0">
            <a:off x="109498" y="2573100"/>
            <a:ext cx="18193048" cy="6007821"/>
          </a:xfrm>
          <a:prstGeom prst="rect">
            <a:avLst/>
          </a:prstGeom>
        </p:spPr>
        <p:txBody>
          <a:bodyPr anchor="t" rtlCol="false" tIns="0" lIns="0" bIns="0" rIns="0">
            <a:spAutoFit/>
          </a:bodyPr>
          <a:lstStyle/>
          <a:p>
            <a:pPr algn="ctr">
              <a:lnSpc>
                <a:spcPts val="9585"/>
              </a:lnSpc>
            </a:pPr>
            <a:r>
              <a:rPr lang="en-US" sz="6846">
                <a:solidFill>
                  <a:srgbClr val="FFFFFF"/>
                </a:solidFill>
                <a:latin typeface="Archivo Black"/>
                <a:ea typeface="Archivo Black"/>
                <a:cs typeface="Archivo Black"/>
                <a:sym typeface="Archivo Black"/>
              </a:rPr>
              <a:t>Yeditepe University</a:t>
            </a:r>
          </a:p>
          <a:p>
            <a:pPr algn="ctr">
              <a:lnSpc>
                <a:spcPts val="9585"/>
              </a:lnSpc>
            </a:pPr>
            <a:r>
              <a:rPr lang="en-US" sz="6846">
                <a:solidFill>
                  <a:srgbClr val="FFFFFF"/>
                </a:solidFill>
                <a:latin typeface="Archivo Black"/>
                <a:ea typeface="Archivo Black"/>
                <a:cs typeface="Archivo Black"/>
                <a:sym typeface="Archivo Black"/>
              </a:rPr>
              <a:t>Faculty of Fine Arts</a:t>
            </a:r>
          </a:p>
          <a:p>
            <a:pPr algn="ctr">
              <a:lnSpc>
                <a:spcPts val="9585"/>
              </a:lnSpc>
            </a:pPr>
            <a:r>
              <a:rPr lang="en-US" sz="6846">
                <a:solidFill>
                  <a:srgbClr val="FFFFFF"/>
                </a:solidFill>
                <a:latin typeface="Archivo Black"/>
                <a:ea typeface="Archivo Black"/>
                <a:cs typeface="Archivo Black"/>
                <a:sym typeface="Archivo Black"/>
              </a:rPr>
              <a:t>Network Infrastructure and Performance Analysis</a:t>
            </a:r>
          </a:p>
          <a:p>
            <a:pPr algn="ctr">
              <a:lnSpc>
                <a:spcPts val="9585"/>
              </a:lnSpc>
            </a:pPr>
          </a:p>
        </p:txBody>
      </p:sp>
      <p:sp>
        <p:nvSpPr>
          <p:cNvPr name="Freeform 12" id="12"/>
          <p:cNvSpPr/>
          <p:nvPr/>
        </p:nvSpPr>
        <p:spPr>
          <a:xfrm flipH="false" flipV="false" rot="0">
            <a:off x="14926279" y="2706450"/>
            <a:ext cx="2534751" cy="2244407"/>
          </a:xfrm>
          <a:custGeom>
            <a:avLst/>
            <a:gdLst/>
            <a:ahLst/>
            <a:cxnLst/>
            <a:rect r="r" b="b" t="t" l="l"/>
            <a:pathLst>
              <a:path h="2244407" w="2534751">
                <a:moveTo>
                  <a:pt x="0" y="0"/>
                </a:moveTo>
                <a:lnTo>
                  <a:pt x="2534752" y="0"/>
                </a:lnTo>
                <a:lnTo>
                  <a:pt x="2534752" y="2244407"/>
                </a:lnTo>
                <a:lnTo>
                  <a:pt x="0" y="224440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3" id="13"/>
          <p:cNvSpPr txBox="true"/>
          <p:nvPr/>
        </p:nvSpPr>
        <p:spPr>
          <a:xfrm rot="0">
            <a:off x="13001182" y="7521833"/>
            <a:ext cx="3888581" cy="2310448"/>
          </a:xfrm>
          <a:prstGeom prst="rect">
            <a:avLst/>
          </a:prstGeom>
        </p:spPr>
        <p:txBody>
          <a:bodyPr anchor="t" rtlCol="false" tIns="0" lIns="0" bIns="0" rIns="0">
            <a:spAutoFit/>
          </a:bodyPr>
          <a:lstStyle/>
          <a:p>
            <a:pPr algn="ctr">
              <a:lnSpc>
                <a:spcPts val="3639"/>
              </a:lnSpc>
            </a:pPr>
            <a:r>
              <a:rPr lang="en-US" sz="2599">
                <a:solidFill>
                  <a:srgbClr val="FFFFFF"/>
                </a:solidFill>
                <a:latin typeface="Archivo Black"/>
                <a:ea typeface="Archivo Black"/>
                <a:cs typeface="Archivo Black"/>
                <a:sym typeface="Archivo Black"/>
              </a:rPr>
              <a:t>NAZ CAMİŞ</a:t>
            </a:r>
          </a:p>
          <a:p>
            <a:pPr algn="ctr">
              <a:lnSpc>
                <a:spcPts val="3639"/>
              </a:lnSpc>
            </a:pPr>
            <a:r>
              <a:rPr lang="en-US" sz="2599">
                <a:solidFill>
                  <a:srgbClr val="FFFFFF"/>
                </a:solidFill>
                <a:latin typeface="Archivo Black"/>
                <a:ea typeface="Archivo Black"/>
                <a:cs typeface="Archivo Black"/>
                <a:sym typeface="Archivo Black"/>
              </a:rPr>
              <a:t>BAYRAM BEŞER</a:t>
            </a:r>
          </a:p>
          <a:p>
            <a:pPr algn="ctr">
              <a:lnSpc>
                <a:spcPts val="3639"/>
              </a:lnSpc>
            </a:pPr>
            <a:r>
              <a:rPr lang="en-US" sz="2599">
                <a:solidFill>
                  <a:srgbClr val="FFFFFF"/>
                </a:solidFill>
                <a:latin typeface="Archivo Black"/>
                <a:ea typeface="Archivo Black"/>
                <a:cs typeface="Archivo Black"/>
                <a:sym typeface="Archivo Black"/>
              </a:rPr>
              <a:t>OSMAN UĞUR TAŞ</a:t>
            </a:r>
          </a:p>
          <a:p>
            <a:pPr algn="ctr">
              <a:lnSpc>
                <a:spcPts val="3639"/>
              </a:lnSpc>
            </a:pPr>
            <a:r>
              <a:rPr lang="en-US" sz="2599">
                <a:solidFill>
                  <a:srgbClr val="FFFFFF"/>
                </a:solidFill>
                <a:latin typeface="Archivo Black"/>
                <a:ea typeface="Archivo Black"/>
                <a:cs typeface="Archivo Black"/>
                <a:sym typeface="Archivo Black"/>
              </a:rPr>
              <a:t>DENİZ BERFİN YAĞIZ</a:t>
            </a:r>
          </a:p>
          <a:p>
            <a:pPr algn="ctr">
              <a:lnSpc>
                <a:spcPts val="3639"/>
              </a:lnSpc>
            </a:pPr>
            <a:r>
              <a:rPr lang="en-US" sz="2599">
                <a:solidFill>
                  <a:srgbClr val="FFFFFF"/>
                </a:solidFill>
                <a:latin typeface="Archivo Black"/>
                <a:ea typeface="Archivo Black"/>
                <a:cs typeface="Archivo Black"/>
                <a:sym typeface="Archivo Black"/>
              </a:rPr>
              <a:t>ESAT CAN KARABAĞ</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17259300" y="9056569"/>
            <a:ext cx="403461" cy="403461"/>
          </a:xfrm>
          <a:custGeom>
            <a:avLst/>
            <a:gdLst/>
            <a:ahLst/>
            <a:cxnLst/>
            <a:rect r="r" b="b" t="t" l="l"/>
            <a:pathLst>
              <a:path h="403461" w="403461">
                <a:moveTo>
                  <a:pt x="0" y="0"/>
                </a:moveTo>
                <a:lnTo>
                  <a:pt x="403461" y="0"/>
                </a:lnTo>
                <a:lnTo>
                  <a:pt x="403461" y="403462"/>
                </a:lnTo>
                <a:lnTo>
                  <a:pt x="0" y="40346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295826" y="2192937"/>
            <a:ext cx="4211257" cy="4211257"/>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6CCD">
                    <a:alpha val="100000"/>
                  </a:srgbClr>
                </a:gs>
                <a:gs pos="100000">
                  <a:srgbClr val="F5AEFF">
                    <a:alpha val="0"/>
                  </a:srgbClr>
                </a:gs>
              </a:gsLst>
              <a:lin ang="0"/>
            </a:gradFill>
          </p:spPr>
        </p:sp>
        <p:sp>
          <p:nvSpPr>
            <p:cNvPr name="TextBox 6" id="6"/>
            <p:cNvSpPr txBox="true"/>
            <p:nvPr/>
          </p:nvSpPr>
          <p:spPr>
            <a:xfrm>
              <a:off x="76200" y="38100"/>
              <a:ext cx="660400" cy="698500"/>
            </a:xfrm>
            <a:prstGeom prst="rect">
              <a:avLst/>
            </a:prstGeom>
          </p:spPr>
          <p:txBody>
            <a:bodyPr anchor="ctr" rtlCol="false" tIns="50800" lIns="50800" bIns="50800" rIns="50800"/>
            <a:lstStyle/>
            <a:p>
              <a:pPr algn="ctr">
                <a:lnSpc>
                  <a:spcPts val="2199"/>
                </a:lnSpc>
              </a:pPr>
            </a:p>
          </p:txBody>
        </p:sp>
      </p:grpSp>
      <p:sp>
        <p:nvSpPr>
          <p:cNvPr name="AutoShape 7" id="7"/>
          <p:cNvSpPr/>
          <p:nvPr/>
        </p:nvSpPr>
        <p:spPr>
          <a:xfrm>
            <a:off x="-550598" y="1717649"/>
            <a:ext cx="19996945" cy="0"/>
          </a:xfrm>
          <a:prstGeom prst="line">
            <a:avLst/>
          </a:prstGeom>
          <a:ln cap="flat" w="38100">
            <a:gradFill>
              <a:gsLst>
                <a:gs pos="0">
                  <a:srgbClr val="006CCD">
                    <a:alpha val="0"/>
                  </a:srgbClr>
                </a:gs>
                <a:gs pos="50000">
                  <a:srgbClr val="3E67C8">
                    <a:alpha val="100000"/>
                  </a:srgbClr>
                </a:gs>
                <a:gs pos="100000">
                  <a:srgbClr val="F5AEFF">
                    <a:alpha val="0"/>
                  </a:srgbClr>
                </a:gs>
              </a:gsLst>
              <a:lin ang="0"/>
            </a:gradFill>
            <a:prstDash val="solid"/>
            <a:headEnd type="none" len="sm" w="sm"/>
            <a:tailEnd type="none" len="sm" w="sm"/>
          </a:ln>
        </p:spPr>
      </p:sp>
      <p:sp>
        <p:nvSpPr>
          <p:cNvPr name="TextBox 8" id="8"/>
          <p:cNvSpPr txBox="true"/>
          <p:nvPr/>
        </p:nvSpPr>
        <p:spPr>
          <a:xfrm rot="0">
            <a:off x="4941101" y="2107212"/>
            <a:ext cx="12198971" cy="7834021"/>
          </a:xfrm>
          <a:prstGeom prst="rect">
            <a:avLst/>
          </a:prstGeom>
        </p:spPr>
        <p:txBody>
          <a:bodyPr anchor="t" rtlCol="false" tIns="0" lIns="0" bIns="0" rIns="0">
            <a:spAutoFit/>
          </a:bodyPr>
          <a:lstStyle/>
          <a:p>
            <a:pPr algn="l">
              <a:lnSpc>
                <a:spcPts val="3981"/>
              </a:lnSpc>
            </a:pPr>
            <a:r>
              <a:rPr lang="en-US" sz="2843" b="true">
                <a:solidFill>
                  <a:srgbClr val="006CCD"/>
                </a:solidFill>
                <a:latin typeface="Poppins Medium"/>
                <a:ea typeface="Poppins Medium"/>
                <a:cs typeface="Poppins Medium"/>
                <a:sym typeface="Poppins Medium"/>
              </a:rPr>
              <a:t>  Bandwidth allocation for the faculty is approximately 50 Mbps, distributed among all users. Observations from the cafeteria indicate that during peak hours (12:00-14:00) with approximately 54 users connected, the internet speed drops significantly to about 2 Mbps. This implies that each user receives roughly 0.037 Mbps on average, which is inadequate for modern applications requiring stable and faster connections. During non-peak hours (14:00-16:00), with 20 users connected, the speed improves to 9 Mbps, offering 0.45 Mbps per user, which is still suboptimal for tasks beyond basic browsing.</a:t>
            </a:r>
          </a:p>
          <a:p>
            <a:pPr algn="l">
              <a:lnSpc>
                <a:spcPts val="3981"/>
              </a:lnSpc>
            </a:pPr>
          </a:p>
          <a:p>
            <a:pPr algn="l">
              <a:lnSpc>
                <a:spcPts val="3981"/>
              </a:lnSpc>
            </a:pPr>
            <a:r>
              <a:rPr lang="en-US" sz="2843">
                <a:solidFill>
                  <a:srgbClr val="006CCD"/>
                </a:solidFill>
                <a:latin typeface="Poppins"/>
                <a:ea typeface="Poppins"/>
                <a:cs typeface="Poppins"/>
                <a:sym typeface="Poppins"/>
              </a:rPr>
              <a:t>  </a:t>
            </a:r>
            <a:r>
              <a:rPr lang="en-US" sz="2843" b="true">
                <a:solidFill>
                  <a:srgbClr val="006CCD"/>
                </a:solidFill>
                <a:latin typeface="Poppins Medium"/>
                <a:ea typeface="Poppins Medium"/>
                <a:cs typeface="Poppins Medium"/>
                <a:sym typeface="Poppins Medium"/>
              </a:rPr>
              <a:t>The analysis demonstrates that the current bandwidth cannot adequately support the peak user density, especially in shared spaces such as the cafeteria. To enhance user experience, increasing the total allocated bandwidth is imperative.</a:t>
            </a:r>
          </a:p>
          <a:p>
            <a:pPr algn="ctr">
              <a:lnSpc>
                <a:spcPts val="2135"/>
              </a:lnSpc>
              <a:spcBef>
                <a:spcPct val="0"/>
              </a:spcBef>
            </a:pPr>
          </a:p>
        </p:txBody>
      </p:sp>
      <p:sp>
        <p:nvSpPr>
          <p:cNvPr name="TextBox 9" id="9"/>
          <p:cNvSpPr txBox="true"/>
          <p:nvPr/>
        </p:nvSpPr>
        <p:spPr>
          <a:xfrm rot="0">
            <a:off x="294814" y="413372"/>
            <a:ext cx="17628989" cy="828027"/>
          </a:xfrm>
          <a:prstGeom prst="rect">
            <a:avLst/>
          </a:prstGeom>
        </p:spPr>
        <p:txBody>
          <a:bodyPr anchor="t" rtlCol="false" tIns="0" lIns="0" bIns="0" rIns="0">
            <a:spAutoFit/>
          </a:bodyPr>
          <a:lstStyle/>
          <a:p>
            <a:pPr algn="ctr">
              <a:lnSpc>
                <a:spcPts val="6860"/>
              </a:lnSpc>
            </a:pPr>
            <a:r>
              <a:rPr lang="en-US" sz="4900" b="true">
                <a:solidFill>
                  <a:srgbClr val="006CCD"/>
                </a:solidFill>
                <a:latin typeface="Canva Sans Bold"/>
                <a:ea typeface="Canva Sans Bold"/>
                <a:cs typeface="Canva Sans Bold"/>
                <a:sym typeface="Canva Sans Bold"/>
              </a:rPr>
              <a:t>Is the bandwidth sufficient based on the number of users?</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17259300" y="9056569"/>
            <a:ext cx="403461" cy="403461"/>
          </a:xfrm>
          <a:custGeom>
            <a:avLst/>
            <a:gdLst/>
            <a:ahLst/>
            <a:cxnLst/>
            <a:rect r="r" b="b" t="t" l="l"/>
            <a:pathLst>
              <a:path h="403461" w="403461">
                <a:moveTo>
                  <a:pt x="0" y="0"/>
                </a:moveTo>
                <a:lnTo>
                  <a:pt x="403461" y="0"/>
                </a:lnTo>
                <a:lnTo>
                  <a:pt x="403461" y="403462"/>
                </a:lnTo>
                <a:lnTo>
                  <a:pt x="0" y="40346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295826" y="2192937"/>
            <a:ext cx="4211257" cy="4211257"/>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6CCD">
                    <a:alpha val="100000"/>
                  </a:srgbClr>
                </a:gs>
                <a:gs pos="100000">
                  <a:srgbClr val="F5AEFF">
                    <a:alpha val="0"/>
                  </a:srgbClr>
                </a:gs>
              </a:gsLst>
              <a:lin ang="0"/>
            </a:gradFill>
          </p:spPr>
        </p:sp>
        <p:sp>
          <p:nvSpPr>
            <p:cNvPr name="TextBox 6" id="6"/>
            <p:cNvSpPr txBox="true"/>
            <p:nvPr/>
          </p:nvSpPr>
          <p:spPr>
            <a:xfrm>
              <a:off x="76200" y="38100"/>
              <a:ext cx="660400" cy="698500"/>
            </a:xfrm>
            <a:prstGeom prst="rect">
              <a:avLst/>
            </a:prstGeom>
          </p:spPr>
          <p:txBody>
            <a:bodyPr anchor="ctr" rtlCol="false" tIns="50800" lIns="50800" bIns="50800" rIns="50800"/>
            <a:lstStyle/>
            <a:p>
              <a:pPr algn="ctr">
                <a:lnSpc>
                  <a:spcPts val="2199"/>
                </a:lnSpc>
              </a:pPr>
            </a:p>
          </p:txBody>
        </p:sp>
      </p:grpSp>
      <p:sp>
        <p:nvSpPr>
          <p:cNvPr name="AutoShape 7" id="7"/>
          <p:cNvSpPr/>
          <p:nvPr/>
        </p:nvSpPr>
        <p:spPr>
          <a:xfrm>
            <a:off x="-550598" y="1717649"/>
            <a:ext cx="19996945" cy="0"/>
          </a:xfrm>
          <a:prstGeom prst="line">
            <a:avLst/>
          </a:prstGeom>
          <a:ln cap="flat" w="38100">
            <a:gradFill>
              <a:gsLst>
                <a:gs pos="0">
                  <a:srgbClr val="006CCD">
                    <a:alpha val="0"/>
                  </a:srgbClr>
                </a:gs>
                <a:gs pos="50000">
                  <a:srgbClr val="3E67C8">
                    <a:alpha val="100000"/>
                  </a:srgbClr>
                </a:gs>
                <a:gs pos="100000">
                  <a:srgbClr val="F5AEFF">
                    <a:alpha val="0"/>
                  </a:srgbClr>
                </a:gs>
              </a:gsLst>
              <a:lin ang="0"/>
            </a:gradFill>
            <a:prstDash val="solid"/>
            <a:headEnd type="none" len="sm" w="sm"/>
            <a:tailEnd type="none" len="sm" w="sm"/>
          </a:ln>
        </p:spPr>
      </p:sp>
      <p:sp>
        <p:nvSpPr>
          <p:cNvPr name="TextBox 8" id="8"/>
          <p:cNvSpPr txBox="true"/>
          <p:nvPr/>
        </p:nvSpPr>
        <p:spPr>
          <a:xfrm rot="0">
            <a:off x="0" y="87433"/>
            <a:ext cx="18288000" cy="1571612"/>
          </a:xfrm>
          <a:prstGeom prst="rect">
            <a:avLst/>
          </a:prstGeom>
        </p:spPr>
        <p:txBody>
          <a:bodyPr anchor="t" rtlCol="false" tIns="0" lIns="0" bIns="0" rIns="0">
            <a:spAutoFit/>
          </a:bodyPr>
          <a:lstStyle/>
          <a:p>
            <a:pPr algn="ctr">
              <a:lnSpc>
                <a:spcPts val="6300"/>
              </a:lnSpc>
            </a:pPr>
            <a:r>
              <a:rPr lang="en-US" sz="4500" b="true">
                <a:solidFill>
                  <a:srgbClr val="006CCD"/>
                </a:solidFill>
                <a:latin typeface="Canva Sans Bold"/>
                <a:ea typeface="Canva Sans Bold"/>
                <a:cs typeface="Canva Sans Bold"/>
                <a:sym typeface="Canva Sans Bold"/>
              </a:rPr>
              <a:t>How can the network's performance in shared areas be improved?</a:t>
            </a:r>
          </a:p>
        </p:txBody>
      </p:sp>
      <p:sp>
        <p:nvSpPr>
          <p:cNvPr name="TextBox 9" id="9"/>
          <p:cNvSpPr txBox="true"/>
          <p:nvPr/>
        </p:nvSpPr>
        <p:spPr>
          <a:xfrm rot="0">
            <a:off x="4646116" y="2116737"/>
            <a:ext cx="13016645" cy="7437387"/>
          </a:xfrm>
          <a:prstGeom prst="rect">
            <a:avLst/>
          </a:prstGeom>
        </p:spPr>
        <p:txBody>
          <a:bodyPr anchor="t" rtlCol="false" tIns="0" lIns="0" bIns="0" rIns="0">
            <a:spAutoFit/>
          </a:bodyPr>
          <a:lstStyle/>
          <a:p>
            <a:pPr algn="l">
              <a:lnSpc>
                <a:spcPts val="4187"/>
              </a:lnSpc>
              <a:spcBef>
                <a:spcPct val="0"/>
              </a:spcBef>
            </a:pPr>
            <a:r>
              <a:rPr lang="en-US" b="true" sz="2991">
                <a:solidFill>
                  <a:srgbClr val="006CCD"/>
                </a:solidFill>
                <a:latin typeface="Poppins Bold"/>
                <a:ea typeface="Poppins Bold"/>
                <a:cs typeface="Poppins Bold"/>
                <a:sym typeface="Poppins Bold"/>
              </a:rPr>
              <a:t>1-) Increase Allocated Bandwidth:</a:t>
            </a:r>
            <a:r>
              <a:rPr lang="en-US" b="true" sz="2991">
                <a:solidFill>
                  <a:srgbClr val="006CCD"/>
                </a:solidFill>
                <a:latin typeface="Poppins Medium"/>
                <a:ea typeface="Poppins Medium"/>
                <a:cs typeface="Poppins Medium"/>
                <a:sym typeface="Poppins Medium"/>
              </a:rPr>
              <a:t> Allocating more bandwidth to the faculty will directly improve the overall speed and reduce congesti</a:t>
            </a:r>
            <a:r>
              <a:rPr lang="en-US" b="true" sz="2991">
                <a:solidFill>
                  <a:srgbClr val="006CCD"/>
                </a:solidFill>
                <a:latin typeface="Poppins Medium"/>
                <a:ea typeface="Poppins Medium"/>
                <a:cs typeface="Poppins Medium"/>
                <a:sym typeface="Poppins Medium"/>
              </a:rPr>
              <a:t>on during peak times.</a:t>
            </a:r>
          </a:p>
          <a:p>
            <a:pPr algn="l">
              <a:lnSpc>
                <a:spcPts val="4187"/>
              </a:lnSpc>
              <a:spcBef>
                <a:spcPct val="0"/>
              </a:spcBef>
            </a:pPr>
          </a:p>
          <a:p>
            <a:pPr algn="l">
              <a:lnSpc>
                <a:spcPts val="4187"/>
              </a:lnSpc>
              <a:spcBef>
                <a:spcPct val="0"/>
              </a:spcBef>
            </a:pPr>
            <a:r>
              <a:rPr lang="en-US" b="true" sz="2991">
                <a:solidFill>
                  <a:srgbClr val="006CCD"/>
                </a:solidFill>
                <a:latin typeface="Poppins Bold"/>
                <a:ea typeface="Poppins Bold"/>
                <a:cs typeface="Poppins Bold"/>
                <a:sym typeface="Poppins Bold"/>
              </a:rPr>
              <a:t>2-) Optimize Wireless Coverage:</a:t>
            </a:r>
            <a:r>
              <a:rPr lang="en-US" b="true" sz="2991">
                <a:solidFill>
                  <a:srgbClr val="006CCD"/>
                </a:solidFill>
                <a:latin typeface="Poppins Medium"/>
                <a:ea typeface="Poppins Medium"/>
                <a:cs typeface="Poppins Medium"/>
                <a:sym typeface="Poppins Medium"/>
              </a:rPr>
              <a:t> Expand Wi-Fi coverage using additional access points, particularly in high-traffic areas such as the cafeteria, hallways, and classrooms. Deploying access points with stronger signal capacity and adaptive frequency selection can help manage user load effectively.</a:t>
            </a:r>
          </a:p>
          <a:p>
            <a:pPr algn="l">
              <a:lnSpc>
                <a:spcPts val="4187"/>
              </a:lnSpc>
              <a:spcBef>
                <a:spcPct val="0"/>
              </a:spcBef>
            </a:pPr>
          </a:p>
          <a:p>
            <a:pPr algn="l">
              <a:lnSpc>
                <a:spcPts val="4187"/>
              </a:lnSpc>
              <a:spcBef>
                <a:spcPct val="0"/>
              </a:spcBef>
            </a:pPr>
            <a:r>
              <a:rPr lang="en-US" b="true" sz="2991">
                <a:solidFill>
                  <a:srgbClr val="006CCD"/>
                </a:solidFill>
                <a:latin typeface="Poppins Bold"/>
                <a:ea typeface="Poppins Bold"/>
                <a:cs typeface="Poppins Bold"/>
                <a:sym typeface="Poppins Bold"/>
              </a:rPr>
              <a:t>3-) Traffic Management and Prioritization:</a:t>
            </a:r>
            <a:r>
              <a:rPr lang="en-US" b="true" sz="2991">
                <a:solidFill>
                  <a:srgbClr val="006CCD"/>
                </a:solidFill>
                <a:latin typeface="Poppins Medium"/>
                <a:ea typeface="Poppins Medium"/>
                <a:cs typeface="Poppins Medium"/>
                <a:sym typeface="Poppins Medium"/>
              </a:rPr>
              <a:t> Implement Quality of Service (QoS) protocols to prioritize critical applications (e.g., educational platforms) over bandwidth-intensive recreational activities during peak hours.</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17259300" y="9056569"/>
            <a:ext cx="403461" cy="403461"/>
          </a:xfrm>
          <a:custGeom>
            <a:avLst/>
            <a:gdLst/>
            <a:ahLst/>
            <a:cxnLst/>
            <a:rect r="r" b="b" t="t" l="l"/>
            <a:pathLst>
              <a:path h="403461" w="403461">
                <a:moveTo>
                  <a:pt x="0" y="0"/>
                </a:moveTo>
                <a:lnTo>
                  <a:pt x="403461" y="0"/>
                </a:lnTo>
                <a:lnTo>
                  <a:pt x="403461" y="403462"/>
                </a:lnTo>
                <a:lnTo>
                  <a:pt x="0" y="40346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295826" y="2192937"/>
            <a:ext cx="4211257" cy="4211257"/>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6CCD">
                    <a:alpha val="100000"/>
                  </a:srgbClr>
                </a:gs>
                <a:gs pos="100000">
                  <a:srgbClr val="F5AEFF">
                    <a:alpha val="0"/>
                  </a:srgbClr>
                </a:gs>
              </a:gsLst>
              <a:lin ang="0"/>
            </a:gradFill>
          </p:spPr>
        </p:sp>
        <p:sp>
          <p:nvSpPr>
            <p:cNvPr name="TextBox 6" id="6"/>
            <p:cNvSpPr txBox="true"/>
            <p:nvPr/>
          </p:nvSpPr>
          <p:spPr>
            <a:xfrm>
              <a:off x="76200" y="38100"/>
              <a:ext cx="660400" cy="698500"/>
            </a:xfrm>
            <a:prstGeom prst="rect">
              <a:avLst/>
            </a:prstGeom>
          </p:spPr>
          <p:txBody>
            <a:bodyPr anchor="ctr" rtlCol="false" tIns="50800" lIns="50800" bIns="50800" rIns="50800"/>
            <a:lstStyle/>
            <a:p>
              <a:pPr algn="ctr">
                <a:lnSpc>
                  <a:spcPts val="2199"/>
                </a:lnSpc>
              </a:pPr>
            </a:p>
          </p:txBody>
        </p:sp>
      </p:grpSp>
      <p:sp>
        <p:nvSpPr>
          <p:cNvPr name="AutoShape 7" id="7"/>
          <p:cNvSpPr/>
          <p:nvPr/>
        </p:nvSpPr>
        <p:spPr>
          <a:xfrm>
            <a:off x="-550598" y="1717649"/>
            <a:ext cx="19996945" cy="0"/>
          </a:xfrm>
          <a:prstGeom prst="line">
            <a:avLst/>
          </a:prstGeom>
          <a:ln cap="flat" w="38100">
            <a:gradFill>
              <a:gsLst>
                <a:gs pos="0">
                  <a:srgbClr val="006CCD">
                    <a:alpha val="0"/>
                  </a:srgbClr>
                </a:gs>
                <a:gs pos="50000">
                  <a:srgbClr val="3E67C8">
                    <a:alpha val="100000"/>
                  </a:srgbClr>
                </a:gs>
                <a:gs pos="100000">
                  <a:srgbClr val="F5AEFF">
                    <a:alpha val="0"/>
                  </a:srgbClr>
                </a:gs>
              </a:gsLst>
              <a:lin ang="0"/>
            </a:gradFill>
            <a:prstDash val="solid"/>
            <a:headEnd type="none" len="sm" w="sm"/>
            <a:tailEnd type="none" len="sm" w="sm"/>
          </a:ln>
        </p:spPr>
      </p:sp>
      <p:sp>
        <p:nvSpPr>
          <p:cNvPr name="TextBox 8" id="8"/>
          <p:cNvSpPr txBox="true"/>
          <p:nvPr/>
        </p:nvSpPr>
        <p:spPr>
          <a:xfrm rot="0">
            <a:off x="0" y="146081"/>
            <a:ext cx="18288000" cy="1571567"/>
          </a:xfrm>
          <a:prstGeom prst="rect">
            <a:avLst/>
          </a:prstGeom>
        </p:spPr>
        <p:txBody>
          <a:bodyPr anchor="t" rtlCol="false" tIns="0" lIns="0" bIns="0" rIns="0">
            <a:spAutoFit/>
          </a:bodyPr>
          <a:lstStyle/>
          <a:p>
            <a:pPr algn="ctr">
              <a:lnSpc>
                <a:spcPts val="6303"/>
              </a:lnSpc>
            </a:pPr>
            <a:r>
              <a:rPr lang="en-US" sz="4502" b="true">
                <a:solidFill>
                  <a:srgbClr val="006CCD"/>
                </a:solidFill>
                <a:latin typeface="Canva Sans Bold"/>
                <a:ea typeface="Canva Sans Bold"/>
                <a:cs typeface="Canva Sans Bold"/>
                <a:sym typeface="Canva Sans Bold"/>
              </a:rPr>
              <a:t>How can the network's performance in shared areas be improved?</a:t>
            </a:r>
          </a:p>
        </p:txBody>
      </p:sp>
      <p:sp>
        <p:nvSpPr>
          <p:cNvPr name="TextBox 9" id="9"/>
          <p:cNvSpPr txBox="true"/>
          <p:nvPr/>
        </p:nvSpPr>
        <p:spPr>
          <a:xfrm rot="0">
            <a:off x="4649201" y="2116737"/>
            <a:ext cx="12467981" cy="7717790"/>
          </a:xfrm>
          <a:prstGeom prst="rect">
            <a:avLst/>
          </a:prstGeom>
        </p:spPr>
        <p:txBody>
          <a:bodyPr anchor="t" rtlCol="false" tIns="0" lIns="0" bIns="0" rIns="0">
            <a:spAutoFit/>
          </a:bodyPr>
          <a:lstStyle/>
          <a:p>
            <a:pPr algn="l">
              <a:lnSpc>
                <a:spcPts val="4059"/>
              </a:lnSpc>
            </a:pPr>
            <a:r>
              <a:rPr lang="en-US" sz="2899" b="true">
                <a:solidFill>
                  <a:srgbClr val="006CCD"/>
                </a:solidFill>
                <a:latin typeface="Poppins Bold"/>
                <a:ea typeface="Poppins Bold"/>
                <a:cs typeface="Poppins Bold"/>
                <a:sym typeface="Poppins Bold"/>
              </a:rPr>
              <a:t>4-) Upgrade Networking Equipment:</a:t>
            </a:r>
            <a:r>
              <a:rPr lang="en-US" sz="2899" b="true">
                <a:solidFill>
                  <a:srgbClr val="006CCD"/>
                </a:solidFill>
                <a:latin typeface="Poppins Medium"/>
                <a:ea typeface="Poppins Medium"/>
                <a:cs typeface="Poppins Medium"/>
                <a:sym typeface="Poppins Medium"/>
              </a:rPr>
              <a:t> Transitioning from copper-based Ethernet to fiber optic cables within the building can significantly enhance data transmission speeds and reliability.</a:t>
            </a:r>
          </a:p>
          <a:p>
            <a:pPr algn="l">
              <a:lnSpc>
                <a:spcPts val="4059"/>
              </a:lnSpc>
            </a:pPr>
          </a:p>
          <a:p>
            <a:pPr algn="l">
              <a:lnSpc>
                <a:spcPts val="4059"/>
              </a:lnSpc>
            </a:pPr>
            <a:r>
              <a:rPr lang="en-US" sz="2899" b="true">
                <a:solidFill>
                  <a:srgbClr val="006CCD"/>
                </a:solidFill>
                <a:latin typeface="Poppins Bold"/>
                <a:ea typeface="Poppins Bold"/>
                <a:cs typeface="Poppins Bold"/>
                <a:sym typeface="Poppins Bold"/>
              </a:rPr>
              <a:t>5-) Load Balancing Strategies:</a:t>
            </a:r>
            <a:r>
              <a:rPr lang="en-US" sz="2899" b="true">
                <a:solidFill>
                  <a:srgbClr val="006CCD"/>
                </a:solidFill>
                <a:latin typeface="Poppins Medium"/>
                <a:ea typeface="Poppins Medium"/>
                <a:cs typeface="Poppins Medium"/>
                <a:sym typeface="Poppins Medium"/>
              </a:rPr>
              <a:t> Introduce multiple Wi-Fi networks (e.g., guest and staff/student networks) to distribute the load more evenly and prevent overcrowding on a single network.</a:t>
            </a:r>
          </a:p>
          <a:p>
            <a:pPr algn="l">
              <a:lnSpc>
                <a:spcPts val="4059"/>
              </a:lnSpc>
            </a:pPr>
          </a:p>
          <a:p>
            <a:pPr algn="l">
              <a:lnSpc>
                <a:spcPts val="4059"/>
              </a:lnSpc>
            </a:pPr>
            <a:r>
              <a:rPr lang="en-US" sz="2899" b="true">
                <a:solidFill>
                  <a:srgbClr val="006CCD"/>
                </a:solidFill>
                <a:latin typeface="Poppins Bold"/>
                <a:ea typeface="Poppins Bold"/>
                <a:cs typeface="Poppins Bold"/>
                <a:sym typeface="Poppins Bold"/>
              </a:rPr>
              <a:t>6-) Periodic Performance Audits:</a:t>
            </a:r>
            <a:r>
              <a:rPr lang="en-US" sz="2899" b="true">
                <a:solidFill>
                  <a:srgbClr val="006CCD"/>
                </a:solidFill>
                <a:latin typeface="Poppins Medium"/>
                <a:ea typeface="Poppins Medium"/>
                <a:cs typeface="Poppins Medium"/>
                <a:sym typeface="Poppins Medium"/>
              </a:rPr>
              <a:t> Regularly monitor network performance using tools like WirelessMon and Wireshark to identify bottlenecks and optimize accordingly.</a:t>
            </a:r>
          </a:p>
          <a:p>
            <a:pPr algn="l">
              <a:lnSpc>
                <a:spcPts val="4059"/>
              </a:lnSpc>
            </a:pPr>
          </a:p>
          <a:p>
            <a:pPr algn="l">
              <a:lnSpc>
                <a:spcPts val="4059"/>
              </a:lnSpc>
              <a:spcBef>
                <a:spcPct val="0"/>
              </a:spcBef>
            </a:pPr>
            <a:r>
              <a:rPr lang="en-US" b="true" sz="2899">
                <a:solidFill>
                  <a:srgbClr val="006CCD"/>
                </a:solidFill>
                <a:latin typeface="Poppins Medium"/>
                <a:ea typeface="Poppins Medium"/>
                <a:cs typeface="Poppins Medium"/>
                <a:sym typeface="Poppins Medium"/>
              </a:rPr>
              <a:t>  By addressing these factors, the faculty can ensure a more reliable and faster network experience for all users, particularly in shared areas.</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17259300" y="9056569"/>
            <a:ext cx="403461" cy="403461"/>
          </a:xfrm>
          <a:custGeom>
            <a:avLst/>
            <a:gdLst/>
            <a:ahLst/>
            <a:cxnLst/>
            <a:rect r="r" b="b" t="t" l="l"/>
            <a:pathLst>
              <a:path h="403461" w="403461">
                <a:moveTo>
                  <a:pt x="0" y="0"/>
                </a:moveTo>
                <a:lnTo>
                  <a:pt x="403461" y="0"/>
                </a:lnTo>
                <a:lnTo>
                  <a:pt x="403461" y="403462"/>
                </a:lnTo>
                <a:lnTo>
                  <a:pt x="0" y="40346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295826" y="2192937"/>
            <a:ext cx="4211257" cy="4211257"/>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6CCD">
                    <a:alpha val="100000"/>
                  </a:srgbClr>
                </a:gs>
                <a:gs pos="100000">
                  <a:srgbClr val="F5AEFF">
                    <a:alpha val="0"/>
                  </a:srgbClr>
                </a:gs>
              </a:gsLst>
              <a:lin ang="0"/>
            </a:gradFill>
          </p:spPr>
        </p:sp>
        <p:sp>
          <p:nvSpPr>
            <p:cNvPr name="TextBox 6" id="6"/>
            <p:cNvSpPr txBox="true"/>
            <p:nvPr/>
          </p:nvSpPr>
          <p:spPr>
            <a:xfrm>
              <a:off x="76200" y="38100"/>
              <a:ext cx="660400" cy="698500"/>
            </a:xfrm>
            <a:prstGeom prst="rect">
              <a:avLst/>
            </a:prstGeom>
          </p:spPr>
          <p:txBody>
            <a:bodyPr anchor="ctr" rtlCol="false" tIns="50800" lIns="50800" bIns="50800" rIns="50800"/>
            <a:lstStyle/>
            <a:p>
              <a:pPr algn="ctr">
                <a:lnSpc>
                  <a:spcPts val="2199"/>
                </a:lnSpc>
              </a:pPr>
            </a:p>
          </p:txBody>
        </p:sp>
      </p:grpSp>
      <p:sp>
        <p:nvSpPr>
          <p:cNvPr name="AutoShape 7" id="7"/>
          <p:cNvSpPr/>
          <p:nvPr/>
        </p:nvSpPr>
        <p:spPr>
          <a:xfrm>
            <a:off x="-550598" y="1717649"/>
            <a:ext cx="19996945" cy="0"/>
          </a:xfrm>
          <a:prstGeom prst="line">
            <a:avLst/>
          </a:prstGeom>
          <a:ln cap="flat" w="38100">
            <a:gradFill>
              <a:gsLst>
                <a:gs pos="0">
                  <a:srgbClr val="006CCD">
                    <a:alpha val="0"/>
                  </a:srgbClr>
                </a:gs>
                <a:gs pos="50000">
                  <a:srgbClr val="3E67C8">
                    <a:alpha val="100000"/>
                  </a:srgbClr>
                </a:gs>
                <a:gs pos="100000">
                  <a:srgbClr val="F5AEFF">
                    <a:alpha val="0"/>
                  </a:srgbClr>
                </a:gs>
              </a:gsLst>
              <a:lin ang="0"/>
            </a:gradFill>
            <a:prstDash val="solid"/>
            <a:headEnd type="none" len="sm" w="sm"/>
            <a:tailEnd type="none" len="sm" w="sm"/>
          </a:ln>
        </p:spPr>
      </p:sp>
      <p:sp>
        <p:nvSpPr>
          <p:cNvPr name="Freeform 8" id="8"/>
          <p:cNvSpPr/>
          <p:nvPr/>
        </p:nvSpPr>
        <p:spPr>
          <a:xfrm flipH="false" flipV="false" rot="0">
            <a:off x="509316" y="2406427"/>
            <a:ext cx="3784277" cy="3784277"/>
          </a:xfrm>
          <a:custGeom>
            <a:avLst/>
            <a:gdLst/>
            <a:ahLst/>
            <a:cxnLst/>
            <a:rect r="r" b="b" t="t" l="l"/>
            <a:pathLst>
              <a:path h="3784277" w="3784277">
                <a:moveTo>
                  <a:pt x="0" y="0"/>
                </a:moveTo>
                <a:lnTo>
                  <a:pt x="3784277" y="0"/>
                </a:lnTo>
                <a:lnTo>
                  <a:pt x="3784277" y="3784277"/>
                </a:lnTo>
                <a:lnTo>
                  <a:pt x="0" y="3784277"/>
                </a:lnTo>
                <a:lnTo>
                  <a:pt x="0" y="0"/>
                </a:lnTo>
                <a:close/>
              </a:path>
            </a:pathLst>
          </a:custGeom>
          <a:blipFill>
            <a:blip r:embed="rId5"/>
            <a:stretch>
              <a:fillRect l="0" t="0" r="0" b="0"/>
            </a:stretch>
          </a:blipFill>
        </p:spPr>
      </p:sp>
      <p:sp>
        <p:nvSpPr>
          <p:cNvPr name="TextBox 9" id="9"/>
          <p:cNvSpPr txBox="true"/>
          <p:nvPr/>
        </p:nvSpPr>
        <p:spPr>
          <a:xfrm rot="0">
            <a:off x="1368799" y="-49629"/>
            <a:ext cx="15550402" cy="1767278"/>
          </a:xfrm>
          <a:prstGeom prst="rect">
            <a:avLst/>
          </a:prstGeom>
        </p:spPr>
        <p:txBody>
          <a:bodyPr anchor="t" rtlCol="false" tIns="0" lIns="0" bIns="0" rIns="0">
            <a:spAutoFit/>
          </a:bodyPr>
          <a:lstStyle/>
          <a:p>
            <a:pPr algn="ctr">
              <a:lnSpc>
                <a:spcPts val="7000"/>
              </a:lnSpc>
            </a:pPr>
            <a:r>
              <a:rPr lang="en-US" sz="5000" b="true">
                <a:solidFill>
                  <a:srgbClr val="006CCD"/>
                </a:solidFill>
                <a:latin typeface="Arimo Bold"/>
                <a:ea typeface="Arimo Bold"/>
                <a:cs typeface="Arimo Bold"/>
                <a:sym typeface="Arimo Bold"/>
              </a:rPr>
              <a:t>Signal Strength Analysis and Performance Testing Using Access Point and WirelessMon</a:t>
            </a:r>
          </a:p>
        </p:txBody>
      </p:sp>
      <p:sp>
        <p:nvSpPr>
          <p:cNvPr name="TextBox 10" id="10"/>
          <p:cNvSpPr txBox="true"/>
          <p:nvPr/>
        </p:nvSpPr>
        <p:spPr>
          <a:xfrm rot="0">
            <a:off x="4507083" y="2349277"/>
            <a:ext cx="13259842" cy="7780365"/>
          </a:xfrm>
          <a:prstGeom prst="rect">
            <a:avLst/>
          </a:prstGeom>
        </p:spPr>
        <p:txBody>
          <a:bodyPr anchor="t" rtlCol="false" tIns="0" lIns="0" bIns="0" rIns="0">
            <a:spAutoFit/>
          </a:bodyPr>
          <a:lstStyle/>
          <a:p>
            <a:pPr algn="l">
              <a:lnSpc>
                <a:spcPts val="3235"/>
              </a:lnSpc>
            </a:pPr>
            <a:r>
              <a:rPr lang="en-US" sz="2311" b="true">
                <a:solidFill>
                  <a:srgbClr val="006CCD"/>
                </a:solidFill>
                <a:latin typeface="Poppins Medium"/>
                <a:ea typeface="Poppins Medium"/>
                <a:cs typeface="Poppins Medium"/>
                <a:sym typeface="Poppins Medium"/>
              </a:rPr>
              <a:t>In our project, the TP-Link Omada EAP110 model Access Point  was used to measure the wireless network performance. This model is specifically designed for use in small to medium-sized offices, educational institutions, and similar environments.</a:t>
            </a:r>
          </a:p>
          <a:p>
            <a:pPr algn="l">
              <a:lnSpc>
                <a:spcPts val="3235"/>
              </a:lnSpc>
            </a:pPr>
          </a:p>
          <a:p>
            <a:pPr algn="l">
              <a:lnSpc>
                <a:spcPts val="3235"/>
              </a:lnSpc>
            </a:pPr>
            <a:r>
              <a:rPr lang="en-US" sz="2311" b="true">
                <a:solidFill>
                  <a:srgbClr val="006CCD"/>
                </a:solidFill>
                <a:latin typeface="Poppins Medium"/>
                <a:ea typeface="Poppins Medium"/>
                <a:cs typeface="Poppins Medium"/>
                <a:sym typeface="Poppins Medium"/>
              </a:rPr>
              <a:t>The AP provides Power over Ethernet (PoE) support, allowing both power and data transmission to occur over a single Ethernet cable. Since we used only one computer in our project, we took advantage of this feature. With PoE, we were able to provide both data transmission and power to the Access Point using only one Ethernet cable, without needing a separate power source.</a:t>
            </a:r>
          </a:p>
          <a:p>
            <a:pPr algn="l">
              <a:lnSpc>
                <a:spcPts val="3235"/>
              </a:lnSpc>
            </a:pPr>
          </a:p>
          <a:p>
            <a:pPr algn="l">
              <a:lnSpc>
                <a:spcPts val="3235"/>
              </a:lnSpc>
            </a:pPr>
            <a:r>
              <a:rPr lang="en-US" sz="2311" b="true">
                <a:solidFill>
                  <a:srgbClr val="006CCD"/>
                </a:solidFill>
                <a:latin typeface="Poppins Medium"/>
                <a:ea typeface="Poppins Medium"/>
                <a:cs typeface="Poppins Medium"/>
                <a:sym typeface="Poppins Medium"/>
              </a:rPr>
              <a:t>Using WirelessMon, we measured the signal strength levels at various locations in the Faculty of Fine Arts to identify areas with weak signal strength. The software displays the signal strength of each access point in percentage and dBm, allowing us to pinpoint weak signal areas. With a device connected to the Access Point, we observed the signal strength at specific points and marked areas where the signal strength dropped below 10%. These measurements showed that the signal strength rapidly declined as we moved further from the AP.</a:t>
            </a:r>
          </a:p>
          <a:p>
            <a:pPr algn="l">
              <a:lnSpc>
                <a:spcPts val="3235"/>
              </a:lnSpc>
              <a:spcBef>
                <a:spcPct val="0"/>
              </a:spcBef>
            </a:pPr>
          </a:p>
          <a:p>
            <a:pPr algn="l">
              <a:lnSpc>
                <a:spcPts val="3235"/>
              </a:lnSpc>
              <a:spcBef>
                <a:spcPct val="0"/>
              </a:spcBef>
            </a:pPr>
          </a:p>
        </p:txBody>
      </p:sp>
      <p:sp>
        <p:nvSpPr>
          <p:cNvPr name="Freeform 11" id="11"/>
          <p:cNvSpPr/>
          <p:nvPr/>
        </p:nvSpPr>
        <p:spPr>
          <a:xfrm flipH="false" flipV="false" rot="0">
            <a:off x="1008491" y="6404194"/>
            <a:ext cx="2785928" cy="2785928"/>
          </a:xfrm>
          <a:custGeom>
            <a:avLst/>
            <a:gdLst/>
            <a:ahLst/>
            <a:cxnLst/>
            <a:rect r="r" b="b" t="t" l="l"/>
            <a:pathLst>
              <a:path h="2785928" w="2785928">
                <a:moveTo>
                  <a:pt x="0" y="0"/>
                </a:moveTo>
                <a:lnTo>
                  <a:pt x="2785927" y="0"/>
                </a:lnTo>
                <a:lnTo>
                  <a:pt x="2785927" y="2785928"/>
                </a:lnTo>
                <a:lnTo>
                  <a:pt x="0" y="2785928"/>
                </a:lnTo>
                <a:lnTo>
                  <a:pt x="0" y="0"/>
                </a:lnTo>
                <a:close/>
              </a:path>
            </a:pathLst>
          </a:custGeom>
          <a:blipFill>
            <a:blip r:embed="rId6"/>
            <a:stretch>
              <a:fillRect l="0" t="0" r="0" b="0"/>
            </a:stretch>
          </a:blipFill>
        </p:spPr>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17259300" y="9056569"/>
            <a:ext cx="403461" cy="403461"/>
          </a:xfrm>
          <a:custGeom>
            <a:avLst/>
            <a:gdLst/>
            <a:ahLst/>
            <a:cxnLst/>
            <a:rect r="r" b="b" t="t" l="l"/>
            <a:pathLst>
              <a:path h="403461" w="403461">
                <a:moveTo>
                  <a:pt x="0" y="0"/>
                </a:moveTo>
                <a:lnTo>
                  <a:pt x="403461" y="0"/>
                </a:lnTo>
                <a:lnTo>
                  <a:pt x="403461" y="403462"/>
                </a:lnTo>
                <a:lnTo>
                  <a:pt x="0" y="40346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4" id="4"/>
          <p:cNvSpPr/>
          <p:nvPr/>
        </p:nvSpPr>
        <p:spPr>
          <a:xfrm>
            <a:off x="-550598" y="1717649"/>
            <a:ext cx="19996945" cy="0"/>
          </a:xfrm>
          <a:prstGeom prst="line">
            <a:avLst/>
          </a:prstGeom>
          <a:ln cap="flat" w="38100">
            <a:gradFill>
              <a:gsLst>
                <a:gs pos="0">
                  <a:srgbClr val="006CCD">
                    <a:alpha val="0"/>
                  </a:srgbClr>
                </a:gs>
                <a:gs pos="50000">
                  <a:srgbClr val="3E67C8">
                    <a:alpha val="100000"/>
                  </a:srgbClr>
                </a:gs>
                <a:gs pos="100000">
                  <a:srgbClr val="F5AEFF">
                    <a:alpha val="0"/>
                  </a:srgbClr>
                </a:gs>
              </a:gsLst>
              <a:lin ang="0"/>
            </a:gradFill>
            <a:prstDash val="solid"/>
            <a:headEnd type="none" len="sm" w="sm"/>
            <a:tailEnd type="none" len="sm" w="sm"/>
          </a:ln>
        </p:spPr>
      </p:sp>
      <p:graphicFrame>
        <p:nvGraphicFramePr>
          <p:cNvPr name="Table 5" id="5"/>
          <p:cNvGraphicFramePr>
            <a:graphicFrameLocks noGrp="true"/>
          </p:cNvGraphicFramePr>
          <p:nvPr/>
        </p:nvGraphicFramePr>
        <p:xfrm>
          <a:off x="9996503" y="1805792"/>
          <a:ext cx="7113469" cy="4114800"/>
        </p:xfrm>
        <a:graphic>
          <a:graphicData uri="http://schemas.openxmlformats.org/drawingml/2006/table">
            <a:tbl>
              <a:tblPr/>
              <a:tblGrid>
                <a:gridCol w="3556735"/>
                <a:gridCol w="3556735"/>
              </a:tblGrid>
              <a:tr h="1028700">
                <a:tc>
                  <a:txBody>
                    <a:bodyPr anchor="t" rtlCol="false"/>
                    <a:lstStyle/>
                    <a:p>
                      <a:pPr algn="ctr">
                        <a:lnSpc>
                          <a:spcPts val="2199"/>
                        </a:lnSpc>
                        <a:defRPr/>
                      </a:pPr>
                      <a:r>
                        <a:rPr lang="en-US" sz="1570" b="true">
                          <a:solidFill>
                            <a:srgbClr val="006CCD"/>
                          </a:solidFill>
                          <a:latin typeface="Poppins Bold"/>
                          <a:ea typeface="Poppins Bold"/>
                          <a:cs typeface="Poppins Bold"/>
                          <a:sym typeface="Poppins Bold"/>
                        </a:rPr>
                        <a:t>Distance (m)</a:t>
                      </a:r>
                      <a:endParaRPr lang="en-US" sz="1100"/>
                    </a:p>
                  </a:txBody>
                  <a:tcPr marL="190500" marR="190500" marT="190500" marB="190500" anchor="ctr">
                    <a:lnL cmpd="sng" algn="ctr" cap="flat" w="38100">
                      <a:solidFill>
                        <a:srgbClr val="99ACFF"/>
                      </a:solidFill>
                      <a:prstDash val="solid"/>
                      <a:round/>
                      <a:headEnd type="none" w="med" len="med"/>
                      <a:tailEnd type="none" w="med" len="med"/>
                    </a:lnL>
                    <a:lnR cmpd="sng" algn="ctr" cap="flat" w="38100">
                      <a:solidFill>
                        <a:srgbClr val="99ACFF"/>
                      </a:solidFill>
                      <a:prstDash val="solid"/>
                      <a:round/>
                      <a:headEnd type="none" w="med" len="med"/>
                      <a:tailEnd type="none" w="med" len="med"/>
                    </a:lnR>
                    <a:lnT cmpd="sng" algn="ctr" cap="flat" w="38100">
                      <a:solidFill>
                        <a:srgbClr val="99ACFF"/>
                      </a:solidFill>
                      <a:prstDash val="solid"/>
                      <a:round/>
                      <a:headEnd type="none" w="med" len="med"/>
                      <a:tailEnd type="none" w="med" len="med"/>
                    </a:lnT>
                    <a:lnB cmpd="sng" algn="ctr" cap="flat" w="38100">
                      <a:solidFill>
                        <a:srgbClr val="99ACFF"/>
                      </a:solidFill>
                      <a:prstDash val="solid"/>
                      <a:round/>
                      <a:headEnd type="none" w="med" len="med"/>
                      <a:tailEnd type="none" w="med" len="med"/>
                    </a:lnB>
                  </a:tcPr>
                </a:tc>
                <a:tc>
                  <a:txBody>
                    <a:bodyPr anchor="t" rtlCol="false"/>
                    <a:lstStyle/>
                    <a:p>
                      <a:pPr algn="ctr">
                        <a:lnSpc>
                          <a:spcPts val="2199"/>
                        </a:lnSpc>
                        <a:defRPr/>
                      </a:pPr>
                      <a:r>
                        <a:rPr lang="en-US" sz="1570" b="true">
                          <a:solidFill>
                            <a:srgbClr val="006CCD"/>
                          </a:solidFill>
                          <a:latin typeface="Poppins Bold"/>
                          <a:ea typeface="Poppins Bold"/>
                          <a:cs typeface="Poppins Bold"/>
                          <a:sym typeface="Poppins Bold"/>
                        </a:rPr>
                        <a:t>Signal Strength (dBm)</a:t>
                      </a:r>
                      <a:endParaRPr lang="en-US" sz="1100"/>
                    </a:p>
                  </a:txBody>
                  <a:tcPr marL="190500" marR="190500" marT="190500" marB="190500" anchor="ctr">
                    <a:lnL cmpd="sng" algn="ctr" cap="flat" w="38100">
                      <a:solidFill>
                        <a:srgbClr val="99ACFF"/>
                      </a:solidFill>
                      <a:prstDash val="solid"/>
                      <a:round/>
                      <a:headEnd type="none" w="med" len="med"/>
                      <a:tailEnd type="none" w="med" len="med"/>
                    </a:lnL>
                    <a:lnR cmpd="sng" algn="ctr" cap="flat" w="38100">
                      <a:solidFill>
                        <a:srgbClr val="99ACFF"/>
                      </a:solidFill>
                      <a:prstDash val="solid"/>
                      <a:round/>
                      <a:headEnd type="none" w="med" len="med"/>
                      <a:tailEnd type="none" w="med" len="med"/>
                    </a:lnR>
                    <a:lnT cmpd="sng" algn="ctr" cap="flat" w="38100">
                      <a:solidFill>
                        <a:srgbClr val="99ACFF"/>
                      </a:solidFill>
                      <a:prstDash val="solid"/>
                      <a:round/>
                      <a:headEnd type="none" w="med" len="med"/>
                      <a:tailEnd type="none" w="med" len="med"/>
                    </a:lnT>
                    <a:lnB cmpd="sng" algn="ctr" cap="flat" w="38100">
                      <a:solidFill>
                        <a:srgbClr val="99ACFF"/>
                      </a:solidFill>
                      <a:prstDash val="solid"/>
                      <a:round/>
                      <a:headEnd type="none" w="med" len="med"/>
                      <a:tailEnd type="none" w="med" len="med"/>
                    </a:lnB>
                  </a:tcPr>
                </a:tc>
              </a:tr>
              <a:tr h="1028700">
                <a:tc>
                  <a:txBody>
                    <a:bodyPr anchor="t" rtlCol="false"/>
                    <a:lstStyle/>
                    <a:p>
                      <a:pPr algn="ctr">
                        <a:lnSpc>
                          <a:spcPts val="2199"/>
                        </a:lnSpc>
                        <a:defRPr/>
                      </a:pPr>
                      <a:r>
                        <a:rPr lang="en-US" sz="1570" b="true">
                          <a:solidFill>
                            <a:srgbClr val="000000"/>
                          </a:solidFill>
                          <a:latin typeface="Poppins Bold"/>
                          <a:ea typeface="Poppins Bold"/>
                          <a:cs typeface="Poppins Bold"/>
                          <a:sym typeface="Poppins Bold"/>
                        </a:rPr>
                        <a:t>0 (Next to AP)</a:t>
                      </a:r>
                      <a:endParaRPr lang="en-US" sz="1100"/>
                    </a:p>
                  </a:txBody>
                  <a:tcPr marL="190500" marR="190500" marT="190500" marB="190500" anchor="ctr">
                    <a:lnL cmpd="sng" algn="ctr" cap="flat" w="38100">
                      <a:solidFill>
                        <a:srgbClr val="99ACFF"/>
                      </a:solidFill>
                      <a:prstDash val="solid"/>
                      <a:round/>
                      <a:headEnd type="none" w="med" len="med"/>
                      <a:tailEnd type="none" w="med" len="med"/>
                    </a:lnL>
                    <a:lnR cmpd="sng" algn="ctr" cap="flat" w="38100">
                      <a:solidFill>
                        <a:srgbClr val="99ACFF"/>
                      </a:solidFill>
                      <a:prstDash val="solid"/>
                      <a:round/>
                      <a:headEnd type="none" w="med" len="med"/>
                      <a:tailEnd type="none" w="med" len="med"/>
                    </a:lnR>
                    <a:lnT cmpd="sng" algn="ctr" cap="flat" w="38100">
                      <a:solidFill>
                        <a:srgbClr val="99ACFF"/>
                      </a:solidFill>
                      <a:prstDash val="solid"/>
                      <a:round/>
                      <a:headEnd type="none" w="med" len="med"/>
                      <a:tailEnd type="none" w="med" len="med"/>
                    </a:lnT>
                    <a:lnB cmpd="sng" algn="ctr" cap="flat" w="38100">
                      <a:solidFill>
                        <a:srgbClr val="99ACFF"/>
                      </a:solidFill>
                      <a:prstDash val="solid"/>
                      <a:round/>
                      <a:headEnd type="none" w="med" len="med"/>
                      <a:tailEnd type="none" w="med" len="med"/>
                    </a:lnB>
                  </a:tcPr>
                </a:tc>
                <a:tc>
                  <a:txBody>
                    <a:bodyPr anchor="t" rtlCol="false"/>
                    <a:lstStyle/>
                    <a:p>
                      <a:pPr algn="ctr">
                        <a:lnSpc>
                          <a:spcPts val="2199"/>
                        </a:lnSpc>
                        <a:defRPr/>
                      </a:pPr>
                      <a:r>
                        <a:rPr lang="en-US" sz="1570" b="true">
                          <a:solidFill>
                            <a:srgbClr val="000000"/>
                          </a:solidFill>
                          <a:latin typeface="Poppins Bold"/>
                          <a:ea typeface="Poppins Bold"/>
                          <a:cs typeface="Poppins Bold"/>
                          <a:sym typeface="Poppins Bold"/>
                        </a:rPr>
                        <a:t>-32 dBm</a:t>
                      </a:r>
                      <a:endParaRPr lang="en-US" sz="1100"/>
                    </a:p>
                  </a:txBody>
                  <a:tcPr marL="190500" marR="190500" marT="190500" marB="190500" anchor="ctr">
                    <a:lnL cmpd="sng" algn="ctr" cap="flat" w="38100">
                      <a:solidFill>
                        <a:srgbClr val="99ACFF"/>
                      </a:solidFill>
                      <a:prstDash val="solid"/>
                      <a:round/>
                      <a:headEnd type="none" w="med" len="med"/>
                      <a:tailEnd type="none" w="med" len="med"/>
                    </a:lnL>
                    <a:lnR cmpd="sng" algn="ctr" cap="flat" w="38100">
                      <a:solidFill>
                        <a:srgbClr val="99ACFF"/>
                      </a:solidFill>
                      <a:prstDash val="solid"/>
                      <a:round/>
                      <a:headEnd type="none" w="med" len="med"/>
                      <a:tailEnd type="none" w="med" len="med"/>
                    </a:lnR>
                    <a:lnT cmpd="sng" algn="ctr" cap="flat" w="38100">
                      <a:solidFill>
                        <a:srgbClr val="99ACFF"/>
                      </a:solidFill>
                      <a:prstDash val="solid"/>
                      <a:round/>
                      <a:headEnd type="none" w="med" len="med"/>
                      <a:tailEnd type="none" w="med" len="med"/>
                    </a:lnT>
                    <a:lnB cmpd="sng" algn="ctr" cap="flat" w="38100">
                      <a:solidFill>
                        <a:srgbClr val="99ACFF"/>
                      </a:solidFill>
                      <a:prstDash val="solid"/>
                      <a:round/>
                      <a:headEnd type="none" w="med" len="med"/>
                      <a:tailEnd type="none" w="med" len="med"/>
                    </a:lnB>
                  </a:tcPr>
                </a:tc>
              </a:tr>
              <a:tr h="1028700">
                <a:tc>
                  <a:txBody>
                    <a:bodyPr anchor="t" rtlCol="false"/>
                    <a:lstStyle/>
                    <a:p>
                      <a:pPr algn="ctr">
                        <a:lnSpc>
                          <a:spcPts val="2199"/>
                        </a:lnSpc>
                        <a:defRPr/>
                      </a:pPr>
                      <a:r>
                        <a:rPr lang="en-US" sz="1570" b="true">
                          <a:solidFill>
                            <a:srgbClr val="000000"/>
                          </a:solidFill>
                          <a:latin typeface="Poppins Bold"/>
                          <a:ea typeface="Poppins Bold"/>
                          <a:cs typeface="Poppins Bold"/>
                          <a:sym typeface="Poppins Bold"/>
                        </a:rPr>
                        <a:t>2-3 m</a:t>
                      </a:r>
                      <a:endParaRPr lang="en-US" sz="1100"/>
                    </a:p>
                  </a:txBody>
                  <a:tcPr marL="190500" marR="190500" marT="190500" marB="190500" anchor="ctr">
                    <a:lnL cmpd="sng" algn="ctr" cap="flat" w="38100">
                      <a:solidFill>
                        <a:srgbClr val="99ACFF"/>
                      </a:solidFill>
                      <a:prstDash val="solid"/>
                      <a:round/>
                      <a:headEnd type="none" w="med" len="med"/>
                      <a:tailEnd type="none" w="med" len="med"/>
                    </a:lnL>
                    <a:lnR cmpd="sng" algn="ctr" cap="flat" w="38100">
                      <a:solidFill>
                        <a:srgbClr val="99ACFF"/>
                      </a:solidFill>
                      <a:prstDash val="solid"/>
                      <a:round/>
                      <a:headEnd type="none" w="med" len="med"/>
                      <a:tailEnd type="none" w="med" len="med"/>
                    </a:lnR>
                    <a:lnT cmpd="sng" algn="ctr" cap="flat" w="38100">
                      <a:solidFill>
                        <a:srgbClr val="99ACFF"/>
                      </a:solidFill>
                      <a:prstDash val="solid"/>
                      <a:round/>
                      <a:headEnd type="none" w="med" len="med"/>
                      <a:tailEnd type="none" w="med" len="med"/>
                    </a:lnT>
                    <a:lnB cmpd="sng" algn="ctr" cap="flat" w="38100">
                      <a:solidFill>
                        <a:srgbClr val="99ACFF"/>
                      </a:solidFill>
                      <a:prstDash val="solid"/>
                      <a:round/>
                      <a:headEnd type="none" w="med" len="med"/>
                      <a:tailEnd type="none" w="med" len="med"/>
                    </a:lnB>
                  </a:tcPr>
                </a:tc>
                <a:tc>
                  <a:txBody>
                    <a:bodyPr anchor="t" rtlCol="false"/>
                    <a:lstStyle/>
                    <a:p>
                      <a:pPr algn="ctr">
                        <a:lnSpc>
                          <a:spcPts val="2199"/>
                        </a:lnSpc>
                        <a:defRPr/>
                      </a:pPr>
                      <a:r>
                        <a:rPr lang="en-US" sz="1570" b="true">
                          <a:solidFill>
                            <a:srgbClr val="000000"/>
                          </a:solidFill>
                          <a:latin typeface="Poppins Bold"/>
                          <a:ea typeface="Poppins Bold"/>
                          <a:cs typeface="Poppins Bold"/>
                          <a:sym typeface="Poppins Bold"/>
                        </a:rPr>
                        <a:t>-40 dBm</a:t>
                      </a:r>
                      <a:endParaRPr lang="en-US" sz="1100"/>
                    </a:p>
                  </a:txBody>
                  <a:tcPr marL="190500" marR="190500" marT="190500" marB="190500" anchor="ctr">
                    <a:lnL cmpd="sng" algn="ctr" cap="flat" w="38100">
                      <a:solidFill>
                        <a:srgbClr val="99ACFF"/>
                      </a:solidFill>
                      <a:prstDash val="solid"/>
                      <a:round/>
                      <a:headEnd type="none" w="med" len="med"/>
                      <a:tailEnd type="none" w="med" len="med"/>
                    </a:lnL>
                    <a:lnR cmpd="sng" algn="ctr" cap="flat" w="38100">
                      <a:solidFill>
                        <a:srgbClr val="99ACFF"/>
                      </a:solidFill>
                      <a:prstDash val="solid"/>
                      <a:round/>
                      <a:headEnd type="none" w="med" len="med"/>
                      <a:tailEnd type="none" w="med" len="med"/>
                    </a:lnR>
                    <a:lnT cmpd="sng" algn="ctr" cap="flat" w="38100">
                      <a:solidFill>
                        <a:srgbClr val="99ACFF"/>
                      </a:solidFill>
                      <a:prstDash val="solid"/>
                      <a:round/>
                      <a:headEnd type="none" w="med" len="med"/>
                      <a:tailEnd type="none" w="med" len="med"/>
                    </a:lnT>
                    <a:lnB cmpd="sng" algn="ctr" cap="flat" w="38100">
                      <a:solidFill>
                        <a:srgbClr val="99ACFF"/>
                      </a:solidFill>
                      <a:prstDash val="solid"/>
                      <a:round/>
                      <a:headEnd type="none" w="med" len="med"/>
                      <a:tailEnd type="none" w="med" len="med"/>
                    </a:lnB>
                  </a:tcPr>
                </a:tc>
              </a:tr>
              <a:tr h="1028700">
                <a:tc>
                  <a:txBody>
                    <a:bodyPr anchor="t" rtlCol="false"/>
                    <a:lstStyle/>
                    <a:p>
                      <a:pPr algn="ctr">
                        <a:lnSpc>
                          <a:spcPts val="2199"/>
                        </a:lnSpc>
                        <a:defRPr/>
                      </a:pPr>
                      <a:r>
                        <a:rPr lang="en-US" sz="1570" b="true">
                          <a:solidFill>
                            <a:srgbClr val="000000"/>
                          </a:solidFill>
                          <a:latin typeface="Poppins Bold"/>
                          <a:ea typeface="Poppins Bold"/>
                          <a:cs typeface="Poppins Bold"/>
                          <a:sym typeface="Poppins Bold"/>
                        </a:rPr>
                        <a:t>5-6 m</a:t>
                      </a:r>
                      <a:endParaRPr lang="en-US" sz="1100"/>
                    </a:p>
                  </a:txBody>
                  <a:tcPr marL="190500" marR="190500" marT="190500" marB="190500" anchor="ctr">
                    <a:lnL cmpd="sng" algn="ctr" cap="flat" w="38100">
                      <a:solidFill>
                        <a:srgbClr val="99ACFF"/>
                      </a:solidFill>
                      <a:prstDash val="solid"/>
                      <a:round/>
                      <a:headEnd type="none" w="med" len="med"/>
                      <a:tailEnd type="none" w="med" len="med"/>
                    </a:lnL>
                    <a:lnR cmpd="sng" algn="ctr" cap="flat" w="38100">
                      <a:solidFill>
                        <a:srgbClr val="99ACFF"/>
                      </a:solidFill>
                      <a:prstDash val="solid"/>
                      <a:round/>
                      <a:headEnd type="none" w="med" len="med"/>
                      <a:tailEnd type="none" w="med" len="med"/>
                    </a:lnR>
                    <a:lnT cmpd="sng" algn="ctr" cap="flat" w="38100">
                      <a:solidFill>
                        <a:srgbClr val="99ACFF"/>
                      </a:solidFill>
                      <a:prstDash val="solid"/>
                      <a:round/>
                      <a:headEnd type="none" w="med" len="med"/>
                      <a:tailEnd type="none" w="med" len="med"/>
                    </a:lnT>
                    <a:lnB cmpd="sng" algn="ctr" cap="flat" w="38100">
                      <a:solidFill>
                        <a:srgbClr val="99ACFF"/>
                      </a:solidFill>
                      <a:prstDash val="solid"/>
                      <a:round/>
                      <a:headEnd type="none" w="med" len="med"/>
                      <a:tailEnd type="none" w="med" len="med"/>
                    </a:lnB>
                  </a:tcPr>
                </a:tc>
                <a:tc>
                  <a:txBody>
                    <a:bodyPr anchor="t" rtlCol="false"/>
                    <a:lstStyle/>
                    <a:p>
                      <a:pPr algn="ctr">
                        <a:lnSpc>
                          <a:spcPts val="2199"/>
                        </a:lnSpc>
                        <a:defRPr/>
                      </a:pPr>
                      <a:r>
                        <a:rPr lang="en-US" sz="1570" b="true">
                          <a:solidFill>
                            <a:srgbClr val="000000"/>
                          </a:solidFill>
                          <a:latin typeface="Poppins Bold"/>
                          <a:ea typeface="Poppins Bold"/>
                          <a:cs typeface="Poppins Bold"/>
                          <a:sym typeface="Poppins Bold"/>
                        </a:rPr>
                        <a:t>-45 dBm</a:t>
                      </a:r>
                      <a:endParaRPr lang="en-US" sz="1100"/>
                    </a:p>
                  </a:txBody>
                  <a:tcPr marL="190500" marR="190500" marT="190500" marB="190500" anchor="ctr">
                    <a:lnL cmpd="sng" algn="ctr" cap="flat" w="38100">
                      <a:solidFill>
                        <a:srgbClr val="99ACFF"/>
                      </a:solidFill>
                      <a:prstDash val="solid"/>
                      <a:round/>
                      <a:headEnd type="none" w="med" len="med"/>
                      <a:tailEnd type="none" w="med" len="med"/>
                    </a:lnL>
                    <a:lnR cmpd="sng" algn="ctr" cap="flat" w="38100">
                      <a:solidFill>
                        <a:srgbClr val="99ACFF"/>
                      </a:solidFill>
                      <a:prstDash val="solid"/>
                      <a:round/>
                      <a:headEnd type="none" w="med" len="med"/>
                      <a:tailEnd type="none" w="med" len="med"/>
                    </a:lnR>
                    <a:lnT cmpd="sng" algn="ctr" cap="flat" w="38100">
                      <a:solidFill>
                        <a:srgbClr val="99ACFF"/>
                      </a:solidFill>
                      <a:prstDash val="solid"/>
                      <a:round/>
                      <a:headEnd type="none" w="med" len="med"/>
                      <a:tailEnd type="none" w="med" len="med"/>
                    </a:lnT>
                    <a:lnB cmpd="sng" algn="ctr" cap="flat" w="38100">
                      <a:solidFill>
                        <a:srgbClr val="99ACFF"/>
                      </a:solidFill>
                      <a:prstDash val="solid"/>
                      <a:round/>
                      <a:headEnd type="none" w="med" len="med"/>
                      <a:tailEnd type="none" w="med" len="med"/>
                    </a:lnB>
                  </a:tcPr>
                </a:tc>
              </a:tr>
            </a:tbl>
          </a:graphicData>
        </a:graphic>
      </p:graphicFrame>
      <p:sp>
        <p:nvSpPr>
          <p:cNvPr name="Freeform 6" id="6"/>
          <p:cNvSpPr/>
          <p:nvPr/>
        </p:nvSpPr>
        <p:spPr>
          <a:xfrm flipH="false" flipV="false" rot="0">
            <a:off x="1398006" y="1874885"/>
            <a:ext cx="6218155" cy="3643909"/>
          </a:xfrm>
          <a:custGeom>
            <a:avLst/>
            <a:gdLst/>
            <a:ahLst/>
            <a:cxnLst/>
            <a:rect r="r" b="b" t="t" l="l"/>
            <a:pathLst>
              <a:path h="3643909" w="6218155">
                <a:moveTo>
                  <a:pt x="0" y="0"/>
                </a:moveTo>
                <a:lnTo>
                  <a:pt x="6218155" y="0"/>
                </a:lnTo>
                <a:lnTo>
                  <a:pt x="6218155" y="3643909"/>
                </a:lnTo>
                <a:lnTo>
                  <a:pt x="0" y="3643909"/>
                </a:lnTo>
                <a:lnTo>
                  <a:pt x="0" y="0"/>
                </a:lnTo>
                <a:close/>
              </a:path>
            </a:pathLst>
          </a:custGeom>
          <a:blipFill>
            <a:blip r:embed="rId5"/>
            <a:stretch>
              <a:fillRect l="-1011" t="-1792" r="-216071" b="-202445"/>
            </a:stretch>
          </a:blipFill>
        </p:spPr>
      </p:sp>
      <p:sp>
        <p:nvSpPr>
          <p:cNvPr name="Freeform 7" id="7"/>
          <p:cNvSpPr/>
          <p:nvPr/>
        </p:nvSpPr>
        <p:spPr>
          <a:xfrm flipH="false" flipV="false" rot="0">
            <a:off x="1369798" y="5975344"/>
            <a:ext cx="6246362" cy="3717009"/>
          </a:xfrm>
          <a:custGeom>
            <a:avLst/>
            <a:gdLst/>
            <a:ahLst/>
            <a:cxnLst/>
            <a:rect r="r" b="b" t="t" l="l"/>
            <a:pathLst>
              <a:path h="3717009" w="6246362">
                <a:moveTo>
                  <a:pt x="0" y="0"/>
                </a:moveTo>
                <a:lnTo>
                  <a:pt x="6246363" y="0"/>
                </a:lnTo>
                <a:lnTo>
                  <a:pt x="6246363" y="3717009"/>
                </a:lnTo>
                <a:lnTo>
                  <a:pt x="0" y="3717009"/>
                </a:lnTo>
                <a:lnTo>
                  <a:pt x="0" y="0"/>
                </a:lnTo>
                <a:close/>
              </a:path>
            </a:pathLst>
          </a:custGeom>
          <a:blipFill>
            <a:blip r:embed="rId6"/>
            <a:stretch>
              <a:fillRect l="-2310" t="-1339" r="-218378" b="-201676"/>
            </a:stretch>
          </a:blipFill>
        </p:spPr>
      </p:sp>
      <p:sp>
        <p:nvSpPr>
          <p:cNvPr name="Freeform 8" id="8"/>
          <p:cNvSpPr/>
          <p:nvPr/>
        </p:nvSpPr>
        <p:spPr>
          <a:xfrm flipH="false" flipV="false" rot="0">
            <a:off x="10485640" y="5989685"/>
            <a:ext cx="6135195" cy="3702668"/>
          </a:xfrm>
          <a:custGeom>
            <a:avLst/>
            <a:gdLst/>
            <a:ahLst/>
            <a:cxnLst/>
            <a:rect r="r" b="b" t="t" l="l"/>
            <a:pathLst>
              <a:path h="3702668" w="6135195">
                <a:moveTo>
                  <a:pt x="0" y="0"/>
                </a:moveTo>
                <a:lnTo>
                  <a:pt x="6135195" y="0"/>
                </a:lnTo>
                <a:lnTo>
                  <a:pt x="6135195" y="3702668"/>
                </a:lnTo>
                <a:lnTo>
                  <a:pt x="0" y="3702668"/>
                </a:lnTo>
                <a:lnTo>
                  <a:pt x="0" y="0"/>
                </a:lnTo>
                <a:close/>
              </a:path>
            </a:pathLst>
          </a:custGeom>
          <a:blipFill>
            <a:blip r:embed="rId7"/>
            <a:stretch>
              <a:fillRect l="-1352" t="-878" r="-218867" b="-197459"/>
            </a:stretch>
          </a:blipFill>
        </p:spPr>
      </p:sp>
      <p:sp>
        <p:nvSpPr>
          <p:cNvPr name="TextBox 9" id="9"/>
          <p:cNvSpPr txBox="true"/>
          <p:nvPr/>
        </p:nvSpPr>
        <p:spPr>
          <a:xfrm rot="0">
            <a:off x="2068061" y="5461644"/>
            <a:ext cx="5266036" cy="817590"/>
          </a:xfrm>
          <a:prstGeom prst="rect">
            <a:avLst/>
          </a:prstGeom>
        </p:spPr>
        <p:txBody>
          <a:bodyPr anchor="t" rtlCol="false" tIns="0" lIns="0" bIns="0" rIns="0">
            <a:spAutoFit/>
          </a:bodyPr>
          <a:lstStyle/>
          <a:p>
            <a:pPr algn="l">
              <a:lnSpc>
                <a:spcPts val="3235"/>
              </a:lnSpc>
              <a:spcBef>
                <a:spcPct val="0"/>
              </a:spcBef>
            </a:pPr>
            <a:r>
              <a:rPr lang="en-US" b="true" sz="2311">
                <a:solidFill>
                  <a:srgbClr val="006CCD"/>
                </a:solidFill>
                <a:latin typeface="Poppins Medium"/>
                <a:ea typeface="Poppins Medium"/>
                <a:cs typeface="Poppins Medium"/>
                <a:sym typeface="Poppins Medium"/>
              </a:rPr>
              <a:t>Measurement Next to the AP</a:t>
            </a:r>
          </a:p>
          <a:p>
            <a:pPr algn="l">
              <a:lnSpc>
                <a:spcPts val="3235"/>
              </a:lnSpc>
              <a:spcBef>
                <a:spcPct val="0"/>
              </a:spcBef>
            </a:pPr>
          </a:p>
        </p:txBody>
      </p:sp>
      <p:sp>
        <p:nvSpPr>
          <p:cNvPr name="TextBox 10" id="10"/>
          <p:cNvSpPr txBox="true"/>
          <p:nvPr/>
        </p:nvSpPr>
        <p:spPr>
          <a:xfrm rot="0">
            <a:off x="9755944" y="9778078"/>
            <a:ext cx="7594587" cy="408015"/>
          </a:xfrm>
          <a:prstGeom prst="rect">
            <a:avLst/>
          </a:prstGeom>
        </p:spPr>
        <p:txBody>
          <a:bodyPr anchor="t" rtlCol="false" tIns="0" lIns="0" bIns="0" rIns="0">
            <a:spAutoFit/>
          </a:bodyPr>
          <a:lstStyle/>
          <a:p>
            <a:pPr algn="l">
              <a:lnSpc>
                <a:spcPts val="3235"/>
              </a:lnSpc>
              <a:spcBef>
                <a:spcPct val="0"/>
              </a:spcBef>
            </a:pPr>
            <a:r>
              <a:rPr lang="en-US" b="true" sz="2311">
                <a:solidFill>
                  <a:srgbClr val="006CCD"/>
                </a:solidFill>
                <a:latin typeface="Poppins Medium"/>
                <a:ea typeface="Poppins Medium"/>
                <a:cs typeface="Poppins Medium"/>
                <a:sym typeface="Poppins Medium"/>
              </a:rPr>
              <a:t>Measurement Taken 5-6 Meters Away from the AP</a:t>
            </a:r>
          </a:p>
        </p:txBody>
      </p:sp>
      <p:sp>
        <p:nvSpPr>
          <p:cNvPr name="TextBox 11" id="11"/>
          <p:cNvSpPr txBox="true"/>
          <p:nvPr/>
        </p:nvSpPr>
        <p:spPr>
          <a:xfrm rot="0">
            <a:off x="820825" y="9778078"/>
            <a:ext cx="7760507" cy="408015"/>
          </a:xfrm>
          <a:prstGeom prst="rect">
            <a:avLst/>
          </a:prstGeom>
        </p:spPr>
        <p:txBody>
          <a:bodyPr anchor="t" rtlCol="false" tIns="0" lIns="0" bIns="0" rIns="0">
            <a:spAutoFit/>
          </a:bodyPr>
          <a:lstStyle/>
          <a:p>
            <a:pPr algn="l">
              <a:lnSpc>
                <a:spcPts val="3235"/>
              </a:lnSpc>
              <a:spcBef>
                <a:spcPct val="0"/>
              </a:spcBef>
            </a:pPr>
            <a:r>
              <a:rPr lang="en-US" b="true" sz="2311">
                <a:solidFill>
                  <a:srgbClr val="006CCD"/>
                </a:solidFill>
                <a:latin typeface="Poppins Medium"/>
                <a:ea typeface="Poppins Medium"/>
                <a:cs typeface="Poppins Medium"/>
                <a:sym typeface="Poppins Medium"/>
              </a:rPr>
              <a:t>Measurement Taken 2-3 Meters Away from the AP</a:t>
            </a:r>
          </a:p>
        </p:txBody>
      </p:sp>
      <p:sp>
        <p:nvSpPr>
          <p:cNvPr name="TextBox 12" id="12"/>
          <p:cNvSpPr txBox="true"/>
          <p:nvPr/>
        </p:nvSpPr>
        <p:spPr>
          <a:xfrm rot="0">
            <a:off x="1680619" y="317680"/>
            <a:ext cx="14926762" cy="923719"/>
          </a:xfrm>
          <a:prstGeom prst="rect">
            <a:avLst/>
          </a:prstGeom>
        </p:spPr>
        <p:txBody>
          <a:bodyPr anchor="t" rtlCol="false" tIns="0" lIns="0" bIns="0" rIns="0">
            <a:spAutoFit/>
          </a:bodyPr>
          <a:lstStyle/>
          <a:p>
            <a:pPr algn="ctr">
              <a:lnSpc>
                <a:spcPts val="7384"/>
              </a:lnSpc>
            </a:pPr>
            <a:r>
              <a:rPr lang="en-US" sz="5274" b="true">
                <a:solidFill>
                  <a:srgbClr val="006CCD"/>
                </a:solidFill>
                <a:latin typeface="Arimo Bold"/>
                <a:ea typeface="Arimo Bold"/>
                <a:cs typeface="Arimo Bold"/>
                <a:sym typeface="Arimo Bold"/>
              </a:rPr>
              <a:t>AP Signal Strength Measurements and Results</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17259300" y="9056569"/>
            <a:ext cx="403461" cy="403461"/>
          </a:xfrm>
          <a:custGeom>
            <a:avLst/>
            <a:gdLst/>
            <a:ahLst/>
            <a:cxnLst/>
            <a:rect r="r" b="b" t="t" l="l"/>
            <a:pathLst>
              <a:path h="403461" w="403461">
                <a:moveTo>
                  <a:pt x="0" y="0"/>
                </a:moveTo>
                <a:lnTo>
                  <a:pt x="403461" y="0"/>
                </a:lnTo>
                <a:lnTo>
                  <a:pt x="403461" y="403462"/>
                </a:lnTo>
                <a:lnTo>
                  <a:pt x="0" y="40346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295826" y="2192937"/>
            <a:ext cx="4211257" cy="4211257"/>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6CCD">
                    <a:alpha val="100000"/>
                  </a:srgbClr>
                </a:gs>
                <a:gs pos="100000">
                  <a:srgbClr val="F5AEFF">
                    <a:alpha val="0"/>
                  </a:srgbClr>
                </a:gs>
              </a:gsLst>
              <a:lin ang="0"/>
            </a:gradFill>
          </p:spPr>
        </p:sp>
        <p:sp>
          <p:nvSpPr>
            <p:cNvPr name="TextBox 6" id="6"/>
            <p:cNvSpPr txBox="true"/>
            <p:nvPr/>
          </p:nvSpPr>
          <p:spPr>
            <a:xfrm>
              <a:off x="76200" y="38100"/>
              <a:ext cx="660400" cy="698500"/>
            </a:xfrm>
            <a:prstGeom prst="rect">
              <a:avLst/>
            </a:prstGeom>
          </p:spPr>
          <p:txBody>
            <a:bodyPr anchor="ctr" rtlCol="false" tIns="50800" lIns="50800" bIns="50800" rIns="50800"/>
            <a:lstStyle/>
            <a:p>
              <a:pPr algn="ctr">
                <a:lnSpc>
                  <a:spcPts val="2199"/>
                </a:lnSpc>
              </a:pPr>
            </a:p>
          </p:txBody>
        </p:sp>
      </p:grpSp>
      <p:sp>
        <p:nvSpPr>
          <p:cNvPr name="AutoShape 7" id="7"/>
          <p:cNvSpPr/>
          <p:nvPr/>
        </p:nvSpPr>
        <p:spPr>
          <a:xfrm>
            <a:off x="-550598" y="1717649"/>
            <a:ext cx="19996945" cy="0"/>
          </a:xfrm>
          <a:prstGeom prst="line">
            <a:avLst/>
          </a:prstGeom>
          <a:ln cap="flat" w="38100">
            <a:gradFill>
              <a:gsLst>
                <a:gs pos="0">
                  <a:srgbClr val="006CCD">
                    <a:alpha val="0"/>
                  </a:srgbClr>
                </a:gs>
                <a:gs pos="50000">
                  <a:srgbClr val="3E67C8">
                    <a:alpha val="100000"/>
                  </a:srgbClr>
                </a:gs>
                <a:gs pos="100000">
                  <a:srgbClr val="F5AEFF">
                    <a:alpha val="0"/>
                  </a:srgbClr>
                </a:gs>
              </a:gsLst>
              <a:lin ang="0"/>
            </a:gradFill>
            <a:prstDash val="solid"/>
            <a:headEnd type="none" len="sm" w="sm"/>
            <a:tailEnd type="none" len="sm" w="sm"/>
          </a:ln>
        </p:spPr>
      </p:sp>
      <p:sp>
        <p:nvSpPr>
          <p:cNvPr name="Freeform 8" id="8"/>
          <p:cNvSpPr/>
          <p:nvPr/>
        </p:nvSpPr>
        <p:spPr>
          <a:xfrm flipH="false" flipV="false" rot="0">
            <a:off x="262754" y="2192937"/>
            <a:ext cx="4244329" cy="3272345"/>
          </a:xfrm>
          <a:custGeom>
            <a:avLst/>
            <a:gdLst/>
            <a:ahLst/>
            <a:cxnLst/>
            <a:rect r="r" b="b" t="t" l="l"/>
            <a:pathLst>
              <a:path h="3272345" w="4244329">
                <a:moveTo>
                  <a:pt x="0" y="0"/>
                </a:moveTo>
                <a:lnTo>
                  <a:pt x="4244329" y="0"/>
                </a:lnTo>
                <a:lnTo>
                  <a:pt x="4244329" y="3272345"/>
                </a:lnTo>
                <a:lnTo>
                  <a:pt x="0" y="3272345"/>
                </a:lnTo>
                <a:lnTo>
                  <a:pt x="0" y="0"/>
                </a:lnTo>
                <a:close/>
              </a:path>
            </a:pathLst>
          </a:custGeom>
          <a:blipFill>
            <a:blip r:embed="rId5"/>
            <a:stretch>
              <a:fillRect l="0" t="0" r="0" b="0"/>
            </a:stretch>
          </a:blipFill>
        </p:spPr>
      </p:sp>
      <p:sp>
        <p:nvSpPr>
          <p:cNvPr name="TextBox 9" id="9"/>
          <p:cNvSpPr txBox="true"/>
          <p:nvPr/>
        </p:nvSpPr>
        <p:spPr>
          <a:xfrm rot="0">
            <a:off x="4915582" y="2135787"/>
            <a:ext cx="12343718" cy="8330233"/>
          </a:xfrm>
          <a:prstGeom prst="rect">
            <a:avLst/>
          </a:prstGeom>
        </p:spPr>
        <p:txBody>
          <a:bodyPr anchor="t" rtlCol="false" tIns="0" lIns="0" bIns="0" rIns="0">
            <a:spAutoFit/>
          </a:bodyPr>
          <a:lstStyle/>
          <a:p>
            <a:pPr algn="l">
              <a:lnSpc>
                <a:spcPts val="2853"/>
              </a:lnSpc>
            </a:pPr>
            <a:r>
              <a:rPr lang="en-US" sz="2038" b="true">
                <a:solidFill>
                  <a:srgbClr val="006CCD"/>
                </a:solidFill>
                <a:latin typeface="Poppins Medium"/>
                <a:ea typeface="Poppins Medium"/>
                <a:cs typeface="Poppins Medium"/>
                <a:sym typeface="Poppins Medium"/>
              </a:rPr>
              <a:t>In our project, we used WirelessMon to measure the signal strength of the Access Point at different distances, and based on these data, we calculated the maximum range. According to the measurements, the signal strength next to the AP was -32 dBm, at 2-3 meters it was -40 dBm, and at 5-6 meters it was -45 dBm. The minimum signal strength we accepted for the signal to begin weakening was -67 dBm.</a:t>
            </a:r>
          </a:p>
          <a:p>
            <a:pPr algn="l">
              <a:lnSpc>
                <a:spcPts val="2853"/>
              </a:lnSpc>
            </a:pPr>
          </a:p>
          <a:p>
            <a:pPr algn="l">
              <a:lnSpc>
                <a:spcPts val="2853"/>
              </a:lnSpc>
            </a:pPr>
            <a:r>
              <a:rPr lang="en-US" sz="2038" b="true">
                <a:solidFill>
                  <a:srgbClr val="006CCD"/>
                </a:solidFill>
                <a:latin typeface="Poppins Medium"/>
                <a:ea typeface="Poppins Medium"/>
                <a:cs typeface="Poppins Medium"/>
                <a:sym typeface="Poppins Medium"/>
              </a:rPr>
              <a:t>Using these measurements, we calculated the drop in signal strength. By observing the difference in signal strength between 0 meters and 6 meters, we found the signal drop rate to be -2.17 dBm/meter. Then, we calculated the distance over which the signal would lose strength from -32 dBm to -67 dBm, and we found this distance to be approximately 16.1 meters. This calculation shows that the Access Point's signal connection will remain healthy up to a distance of 16.1 meters.</a:t>
            </a:r>
          </a:p>
          <a:p>
            <a:pPr algn="l">
              <a:lnSpc>
                <a:spcPts val="2853"/>
              </a:lnSpc>
            </a:pPr>
          </a:p>
          <a:p>
            <a:pPr algn="l">
              <a:lnSpc>
                <a:spcPts val="2853"/>
              </a:lnSpc>
            </a:pPr>
            <a:r>
              <a:rPr lang="en-US" sz="2038" b="true">
                <a:solidFill>
                  <a:srgbClr val="006CCD"/>
                </a:solidFill>
                <a:latin typeface="Poppins Medium"/>
                <a:ea typeface="Poppins Medium"/>
                <a:cs typeface="Poppins Medium"/>
                <a:sym typeface="Poppins Medium"/>
              </a:rPr>
              <a:t>Since we performed this measurement in an open area like the cafeteria, we used it to make a calculation for clear, unobstructed spaces. We concluded that placing an Access Point every 12 meters would be ideal to ensure effective signal strength and uninterrupted internet access.</a:t>
            </a:r>
          </a:p>
          <a:p>
            <a:pPr algn="l">
              <a:lnSpc>
                <a:spcPts val="2853"/>
              </a:lnSpc>
            </a:pPr>
          </a:p>
          <a:p>
            <a:pPr algn="l">
              <a:lnSpc>
                <a:spcPts val="2853"/>
              </a:lnSpc>
            </a:pPr>
            <a:r>
              <a:rPr lang="en-US" sz="2038" b="true">
                <a:solidFill>
                  <a:srgbClr val="006CCD"/>
                </a:solidFill>
                <a:latin typeface="Poppins Medium"/>
                <a:ea typeface="Poppins Medium"/>
                <a:cs typeface="Poppins Medium"/>
                <a:sym typeface="Poppins Medium"/>
              </a:rPr>
              <a:t>We also conducted measurements in areas with obstacles and in less open spaces. In these areas, we tested how the signal strength changed to understand its behavior under such conditions.</a:t>
            </a:r>
          </a:p>
          <a:p>
            <a:pPr algn="l">
              <a:lnSpc>
                <a:spcPts val="2853"/>
              </a:lnSpc>
              <a:spcBef>
                <a:spcPct val="0"/>
              </a:spcBef>
            </a:pPr>
          </a:p>
          <a:p>
            <a:pPr algn="l">
              <a:lnSpc>
                <a:spcPts val="2853"/>
              </a:lnSpc>
              <a:spcBef>
                <a:spcPct val="0"/>
              </a:spcBef>
            </a:pPr>
          </a:p>
          <a:p>
            <a:pPr algn="l">
              <a:lnSpc>
                <a:spcPts val="2853"/>
              </a:lnSpc>
              <a:spcBef>
                <a:spcPct val="0"/>
              </a:spcBef>
            </a:pPr>
          </a:p>
        </p:txBody>
      </p:sp>
      <p:sp>
        <p:nvSpPr>
          <p:cNvPr name="TextBox 10" id="10"/>
          <p:cNvSpPr txBox="true"/>
          <p:nvPr/>
        </p:nvSpPr>
        <p:spPr>
          <a:xfrm rot="0">
            <a:off x="1680619" y="317680"/>
            <a:ext cx="14926762" cy="923719"/>
          </a:xfrm>
          <a:prstGeom prst="rect">
            <a:avLst/>
          </a:prstGeom>
        </p:spPr>
        <p:txBody>
          <a:bodyPr anchor="t" rtlCol="false" tIns="0" lIns="0" bIns="0" rIns="0">
            <a:spAutoFit/>
          </a:bodyPr>
          <a:lstStyle/>
          <a:p>
            <a:pPr algn="ctr">
              <a:lnSpc>
                <a:spcPts val="7384"/>
              </a:lnSpc>
            </a:pPr>
            <a:r>
              <a:rPr lang="en-US" sz="5274" b="true">
                <a:solidFill>
                  <a:srgbClr val="006CCD"/>
                </a:solidFill>
                <a:latin typeface="Arimo Bold"/>
                <a:ea typeface="Arimo Bold"/>
                <a:cs typeface="Arimo Bold"/>
                <a:sym typeface="Arimo Bold"/>
              </a:rPr>
              <a:t>AP Signal Strength Measurements and Results</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17259300" y="9056569"/>
            <a:ext cx="403461" cy="403461"/>
          </a:xfrm>
          <a:custGeom>
            <a:avLst/>
            <a:gdLst/>
            <a:ahLst/>
            <a:cxnLst/>
            <a:rect r="r" b="b" t="t" l="l"/>
            <a:pathLst>
              <a:path h="403461" w="403461">
                <a:moveTo>
                  <a:pt x="0" y="0"/>
                </a:moveTo>
                <a:lnTo>
                  <a:pt x="403461" y="0"/>
                </a:lnTo>
                <a:lnTo>
                  <a:pt x="403461" y="403462"/>
                </a:lnTo>
                <a:lnTo>
                  <a:pt x="0" y="40346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295826" y="2192937"/>
            <a:ext cx="4211257" cy="4211257"/>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6CCD">
                    <a:alpha val="100000"/>
                  </a:srgbClr>
                </a:gs>
                <a:gs pos="100000">
                  <a:srgbClr val="F5AEFF">
                    <a:alpha val="0"/>
                  </a:srgbClr>
                </a:gs>
              </a:gsLst>
              <a:lin ang="0"/>
            </a:gradFill>
          </p:spPr>
        </p:sp>
        <p:sp>
          <p:nvSpPr>
            <p:cNvPr name="TextBox 6" id="6"/>
            <p:cNvSpPr txBox="true"/>
            <p:nvPr/>
          </p:nvSpPr>
          <p:spPr>
            <a:xfrm>
              <a:off x="76200" y="38100"/>
              <a:ext cx="660400" cy="698500"/>
            </a:xfrm>
            <a:prstGeom prst="rect">
              <a:avLst/>
            </a:prstGeom>
          </p:spPr>
          <p:txBody>
            <a:bodyPr anchor="ctr" rtlCol="false" tIns="50800" lIns="50800" bIns="50800" rIns="50800"/>
            <a:lstStyle/>
            <a:p>
              <a:pPr algn="ctr">
                <a:lnSpc>
                  <a:spcPts val="2199"/>
                </a:lnSpc>
              </a:pPr>
            </a:p>
          </p:txBody>
        </p:sp>
      </p:grpSp>
      <p:sp>
        <p:nvSpPr>
          <p:cNvPr name="AutoShape 7" id="7"/>
          <p:cNvSpPr/>
          <p:nvPr/>
        </p:nvSpPr>
        <p:spPr>
          <a:xfrm>
            <a:off x="-550598" y="1717649"/>
            <a:ext cx="19996945" cy="0"/>
          </a:xfrm>
          <a:prstGeom prst="line">
            <a:avLst/>
          </a:prstGeom>
          <a:ln cap="flat" w="38100">
            <a:gradFill>
              <a:gsLst>
                <a:gs pos="0">
                  <a:srgbClr val="006CCD">
                    <a:alpha val="0"/>
                  </a:srgbClr>
                </a:gs>
                <a:gs pos="50000">
                  <a:srgbClr val="3E67C8">
                    <a:alpha val="100000"/>
                  </a:srgbClr>
                </a:gs>
                <a:gs pos="100000">
                  <a:srgbClr val="F5AEFF">
                    <a:alpha val="0"/>
                  </a:srgbClr>
                </a:gs>
              </a:gsLst>
              <a:lin ang="0"/>
            </a:gradFill>
            <a:prstDash val="solid"/>
            <a:headEnd type="none" len="sm" w="sm"/>
            <a:tailEnd type="none" len="sm" w="sm"/>
          </a:ln>
        </p:spPr>
      </p:sp>
      <p:sp>
        <p:nvSpPr>
          <p:cNvPr name="Freeform 8" id="8"/>
          <p:cNvSpPr/>
          <p:nvPr/>
        </p:nvSpPr>
        <p:spPr>
          <a:xfrm flipH="false" flipV="false" rot="0">
            <a:off x="295826" y="1868818"/>
            <a:ext cx="5740801" cy="3168698"/>
          </a:xfrm>
          <a:custGeom>
            <a:avLst/>
            <a:gdLst/>
            <a:ahLst/>
            <a:cxnLst/>
            <a:rect r="r" b="b" t="t" l="l"/>
            <a:pathLst>
              <a:path h="3168698" w="5740801">
                <a:moveTo>
                  <a:pt x="0" y="0"/>
                </a:moveTo>
                <a:lnTo>
                  <a:pt x="5740801" y="0"/>
                </a:lnTo>
                <a:lnTo>
                  <a:pt x="5740801" y="3168698"/>
                </a:lnTo>
                <a:lnTo>
                  <a:pt x="0" y="3168698"/>
                </a:lnTo>
                <a:lnTo>
                  <a:pt x="0" y="0"/>
                </a:lnTo>
                <a:close/>
              </a:path>
            </a:pathLst>
          </a:custGeom>
          <a:blipFill>
            <a:blip r:embed="rId5"/>
            <a:stretch>
              <a:fillRect l="-3641" t="0" r="-93911" b="-101243"/>
            </a:stretch>
          </a:blipFill>
        </p:spPr>
      </p:sp>
      <p:sp>
        <p:nvSpPr>
          <p:cNvPr name="Freeform 9" id="9"/>
          <p:cNvSpPr/>
          <p:nvPr/>
        </p:nvSpPr>
        <p:spPr>
          <a:xfrm flipH="false" flipV="false" rot="0">
            <a:off x="6152119" y="1868818"/>
            <a:ext cx="5740801" cy="3168698"/>
          </a:xfrm>
          <a:custGeom>
            <a:avLst/>
            <a:gdLst/>
            <a:ahLst/>
            <a:cxnLst/>
            <a:rect r="r" b="b" t="t" l="l"/>
            <a:pathLst>
              <a:path h="3168698" w="5740801">
                <a:moveTo>
                  <a:pt x="0" y="0"/>
                </a:moveTo>
                <a:lnTo>
                  <a:pt x="5740802" y="0"/>
                </a:lnTo>
                <a:lnTo>
                  <a:pt x="5740802" y="3168698"/>
                </a:lnTo>
                <a:lnTo>
                  <a:pt x="0" y="3168698"/>
                </a:lnTo>
                <a:lnTo>
                  <a:pt x="0" y="0"/>
                </a:lnTo>
                <a:close/>
              </a:path>
            </a:pathLst>
          </a:custGeom>
          <a:blipFill>
            <a:blip r:embed="rId6"/>
            <a:stretch>
              <a:fillRect l="-1017" t="0" r="-94897" b="-99389"/>
            </a:stretch>
          </a:blipFill>
        </p:spPr>
      </p:sp>
      <p:sp>
        <p:nvSpPr>
          <p:cNvPr name="Freeform 10" id="10"/>
          <p:cNvSpPr/>
          <p:nvPr/>
        </p:nvSpPr>
        <p:spPr>
          <a:xfrm flipH="false" flipV="false" rot="0">
            <a:off x="12007221" y="1868818"/>
            <a:ext cx="5931850" cy="3168698"/>
          </a:xfrm>
          <a:custGeom>
            <a:avLst/>
            <a:gdLst/>
            <a:ahLst/>
            <a:cxnLst/>
            <a:rect r="r" b="b" t="t" l="l"/>
            <a:pathLst>
              <a:path h="3168698" w="5931850">
                <a:moveTo>
                  <a:pt x="0" y="0"/>
                </a:moveTo>
                <a:lnTo>
                  <a:pt x="5931849" y="0"/>
                </a:lnTo>
                <a:lnTo>
                  <a:pt x="5931849" y="3168698"/>
                </a:lnTo>
                <a:lnTo>
                  <a:pt x="0" y="3168698"/>
                </a:lnTo>
                <a:lnTo>
                  <a:pt x="0" y="0"/>
                </a:lnTo>
                <a:close/>
              </a:path>
            </a:pathLst>
          </a:custGeom>
          <a:blipFill>
            <a:blip r:embed="rId7"/>
            <a:stretch>
              <a:fillRect l="-1529" t="0" r="-94831" b="-106685"/>
            </a:stretch>
          </a:blipFill>
        </p:spPr>
      </p:sp>
      <p:sp>
        <p:nvSpPr>
          <p:cNvPr name="TextBox 11" id="11"/>
          <p:cNvSpPr txBox="true"/>
          <p:nvPr/>
        </p:nvSpPr>
        <p:spPr>
          <a:xfrm rot="0">
            <a:off x="473388" y="5332791"/>
            <a:ext cx="11986949" cy="4801752"/>
          </a:xfrm>
          <a:prstGeom prst="rect">
            <a:avLst/>
          </a:prstGeom>
        </p:spPr>
        <p:txBody>
          <a:bodyPr anchor="t" rtlCol="false" tIns="0" lIns="0" bIns="0" rIns="0">
            <a:spAutoFit/>
          </a:bodyPr>
          <a:lstStyle/>
          <a:p>
            <a:pPr algn="l">
              <a:lnSpc>
                <a:spcPts val="2581"/>
              </a:lnSpc>
            </a:pPr>
            <a:r>
              <a:rPr lang="en-US" sz="1844" b="true">
                <a:solidFill>
                  <a:srgbClr val="006CCD"/>
                </a:solidFill>
                <a:latin typeface="Poppins Semi-Bold"/>
                <a:ea typeface="Poppins Semi-Bold"/>
                <a:cs typeface="Poppins Semi-Bold"/>
                <a:sym typeface="Poppins Semi-Bold"/>
              </a:rPr>
              <a:t>Using WirelessMon, we measured the Wi-Fi signal strength provided by the Access Point (AP) installed in the conference hall to evaluate whether it ensured adequate coverage across the entire space.</a:t>
            </a:r>
          </a:p>
          <a:p>
            <a:pPr algn="l">
              <a:lnSpc>
                <a:spcPts val="2581"/>
              </a:lnSpc>
            </a:pPr>
            <a:r>
              <a:rPr lang="en-US" sz="1844" b="true">
                <a:solidFill>
                  <a:srgbClr val="006CCD"/>
                </a:solidFill>
                <a:latin typeface="Poppins Semi-Bold"/>
                <a:ea typeface="Poppins Semi-Bold"/>
                <a:cs typeface="Poppins Semi-Bold"/>
                <a:sym typeface="Poppins Semi-Bold"/>
              </a:rPr>
              <a:t>Initially, a measurement was taken right next to the AP, and the signal strength was recorded as -35 dBm. Next, we moved toward the corners of the hall, where the signal strength measured -41 dBm. Finally, at one of the far corners of the hall, the signal strength was recorded as -45 dBm.</a:t>
            </a:r>
          </a:p>
          <a:p>
            <a:pPr algn="l">
              <a:lnSpc>
                <a:spcPts val="2581"/>
              </a:lnSpc>
            </a:pPr>
            <a:r>
              <a:rPr lang="en-US" sz="1844" b="true">
                <a:solidFill>
                  <a:srgbClr val="006CCD"/>
                </a:solidFill>
                <a:latin typeface="Poppins Semi-Bold"/>
                <a:ea typeface="Poppins Semi-Bold"/>
                <a:cs typeface="Poppins Semi-Bold"/>
                <a:sym typeface="Poppins Semi-Bold"/>
              </a:rPr>
              <a:t>Based on these measurements, we determined that the AP's signal strength was sufficient to cover the entire conference hall. Since there were no large objects or physical obstacles that could obstruct the signal, the AP maintained strong coverage at every point in the hall. Additionally, we discovered that a pre-existing Wi-Fi network in the hall already provided full coverage, confirming its effectiveness.</a:t>
            </a:r>
          </a:p>
          <a:p>
            <a:pPr algn="l">
              <a:lnSpc>
                <a:spcPts val="2581"/>
              </a:lnSpc>
            </a:pPr>
            <a:r>
              <a:rPr lang="en-US" sz="1844" b="true">
                <a:solidFill>
                  <a:srgbClr val="006CCD"/>
                </a:solidFill>
                <a:latin typeface="Poppins Semi-Bold"/>
                <a:ea typeface="Poppins Semi-Bold"/>
                <a:cs typeface="Poppins Semi-Bold"/>
                <a:sym typeface="Poppins Semi-Bold"/>
              </a:rPr>
              <a:t>The results of these measurements concluded that one APs were sufficient for the conference hall. Therefore, with the current Wi-Fi network and the AP’s signal strength, no additional hardware was deemed necessary.</a:t>
            </a:r>
          </a:p>
          <a:p>
            <a:pPr algn="l">
              <a:lnSpc>
                <a:spcPts val="2581"/>
              </a:lnSpc>
              <a:spcBef>
                <a:spcPct val="0"/>
              </a:spcBef>
            </a:pPr>
          </a:p>
        </p:txBody>
      </p:sp>
      <p:sp>
        <p:nvSpPr>
          <p:cNvPr name="TextBox 12" id="12"/>
          <p:cNvSpPr txBox="true"/>
          <p:nvPr/>
        </p:nvSpPr>
        <p:spPr>
          <a:xfrm rot="0">
            <a:off x="3091235" y="232595"/>
            <a:ext cx="12105531" cy="1123303"/>
          </a:xfrm>
          <a:prstGeom prst="rect">
            <a:avLst/>
          </a:prstGeom>
        </p:spPr>
        <p:txBody>
          <a:bodyPr anchor="t" rtlCol="false" tIns="0" lIns="0" bIns="0" rIns="0">
            <a:spAutoFit/>
          </a:bodyPr>
          <a:lstStyle/>
          <a:p>
            <a:pPr algn="ctr">
              <a:lnSpc>
                <a:spcPts val="8960"/>
              </a:lnSpc>
            </a:pPr>
            <a:r>
              <a:rPr lang="en-US" sz="6400" b="true">
                <a:solidFill>
                  <a:srgbClr val="006CCD"/>
                </a:solidFill>
                <a:latin typeface="Arimo Bold"/>
                <a:ea typeface="Arimo Bold"/>
                <a:cs typeface="Arimo Bold"/>
                <a:sym typeface="Arimo Bold"/>
              </a:rPr>
              <a:t>Conference Hall Measurements</a:t>
            </a:r>
          </a:p>
        </p:txBody>
      </p:sp>
      <p:sp>
        <p:nvSpPr>
          <p:cNvPr name="Freeform 13" id="13"/>
          <p:cNvSpPr/>
          <p:nvPr/>
        </p:nvSpPr>
        <p:spPr>
          <a:xfrm flipH="false" flipV="false" rot="0">
            <a:off x="12800016" y="5487654"/>
            <a:ext cx="4291317" cy="3928241"/>
          </a:xfrm>
          <a:custGeom>
            <a:avLst/>
            <a:gdLst/>
            <a:ahLst/>
            <a:cxnLst/>
            <a:rect r="r" b="b" t="t" l="l"/>
            <a:pathLst>
              <a:path h="3928241" w="4291317">
                <a:moveTo>
                  <a:pt x="0" y="0"/>
                </a:moveTo>
                <a:lnTo>
                  <a:pt x="4291317" y="0"/>
                </a:lnTo>
                <a:lnTo>
                  <a:pt x="4291317" y="3928241"/>
                </a:lnTo>
                <a:lnTo>
                  <a:pt x="0" y="3928241"/>
                </a:lnTo>
                <a:lnTo>
                  <a:pt x="0" y="0"/>
                </a:lnTo>
                <a:close/>
              </a:path>
            </a:pathLst>
          </a:custGeom>
          <a:blipFill>
            <a:blip r:embed="rId8"/>
            <a:stretch>
              <a:fillRect l="-112098" t="0" r="-34094" b="-88684"/>
            </a:stretch>
          </a:blipFill>
        </p:spPr>
      </p:sp>
      <p:sp>
        <p:nvSpPr>
          <p:cNvPr name="TextBox 14" id="14"/>
          <p:cNvSpPr txBox="true"/>
          <p:nvPr/>
        </p:nvSpPr>
        <p:spPr>
          <a:xfrm rot="0">
            <a:off x="13682570" y="9511145"/>
            <a:ext cx="2526209" cy="274424"/>
          </a:xfrm>
          <a:prstGeom prst="rect">
            <a:avLst/>
          </a:prstGeom>
        </p:spPr>
        <p:txBody>
          <a:bodyPr anchor="t" rtlCol="false" tIns="0" lIns="0" bIns="0" rIns="0">
            <a:spAutoFit/>
          </a:bodyPr>
          <a:lstStyle/>
          <a:p>
            <a:pPr algn="ctr">
              <a:lnSpc>
                <a:spcPts val="2199"/>
              </a:lnSpc>
              <a:spcBef>
                <a:spcPct val="0"/>
              </a:spcBef>
            </a:pPr>
            <a:r>
              <a:rPr lang="en-US" b="true" sz="1570">
                <a:solidFill>
                  <a:srgbClr val="006CCD"/>
                </a:solidFill>
                <a:latin typeface="Poppins Medium"/>
                <a:ea typeface="Poppins Medium"/>
                <a:cs typeface="Poppins Medium"/>
                <a:sym typeface="Poppins Medium"/>
              </a:rPr>
              <a:t>8th Floor Conference Hall</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17259300" y="9056569"/>
            <a:ext cx="403461" cy="403461"/>
          </a:xfrm>
          <a:custGeom>
            <a:avLst/>
            <a:gdLst/>
            <a:ahLst/>
            <a:cxnLst/>
            <a:rect r="r" b="b" t="t" l="l"/>
            <a:pathLst>
              <a:path h="403461" w="403461">
                <a:moveTo>
                  <a:pt x="0" y="0"/>
                </a:moveTo>
                <a:lnTo>
                  <a:pt x="403461" y="0"/>
                </a:lnTo>
                <a:lnTo>
                  <a:pt x="403461" y="403462"/>
                </a:lnTo>
                <a:lnTo>
                  <a:pt x="0" y="40346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295826" y="2192937"/>
            <a:ext cx="4211257" cy="4211257"/>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6CCD">
                    <a:alpha val="100000"/>
                  </a:srgbClr>
                </a:gs>
                <a:gs pos="100000">
                  <a:srgbClr val="F5AEFF">
                    <a:alpha val="0"/>
                  </a:srgbClr>
                </a:gs>
              </a:gsLst>
              <a:lin ang="0"/>
            </a:gradFill>
          </p:spPr>
        </p:sp>
        <p:sp>
          <p:nvSpPr>
            <p:cNvPr name="TextBox 6" id="6"/>
            <p:cNvSpPr txBox="true"/>
            <p:nvPr/>
          </p:nvSpPr>
          <p:spPr>
            <a:xfrm>
              <a:off x="76200" y="38100"/>
              <a:ext cx="660400" cy="698500"/>
            </a:xfrm>
            <a:prstGeom prst="rect">
              <a:avLst/>
            </a:prstGeom>
          </p:spPr>
          <p:txBody>
            <a:bodyPr anchor="ctr" rtlCol="false" tIns="50800" lIns="50800" bIns="50800" rIns="50800"/>
            <a:lstStyle/>
            <a:p>
              <a:pPr algn="ctr">
                <a:lnSpc>
                  <a:spcPts val="2199"/>
                </a:lnSpc>
              </a:pPr>
            </a:p>
          </p:txBody>
        </p:sp>
      </p:grpSp>
      <p:sp>
        <p:nvSpPr>
          <p:cNvPr name="AutoShape 7" id="7"/>
          <p:cNvSpPr/>
          <p:nvPr/>
        </p:nvSpPr>
        <p:spPr>
          <a:xfrm>
            <a:off x="-550598" y="1717649"/>
            <a:ext cx="19996945" cy="0"/>
          </a:xfrm>
          <a:prstGeom prst="line">
            <a:avLst/>
          </a:prstGeom>
          <a:ln cap="flat" w="38100">
            <a:gradFill>
              <a:gsLst>
                <a:gs pos="0">
                  <a:srgbClr val="006CCD">
                    <a:alpha val="0"/>
                  </a:srgbClr>
                </a:gs>
                <a:gs pos="50000">
                  <a:srgbClr val="3E67C8">
                    <a:alpha val="100000"/>
                  </a:srgbClr>
                </a:gs>
                <a:gs pos="100000">
                  <a:srgbClr val="F5AEFF">
                    <a:alpha val="0"/>
                  </a:srgbClr>
                </a:gs>
              </a:gsLst>
              <a:lin ang="0"/>
            </a:gradFill>
            <a:prstDash val="solid"/>
            <a:headEnd type="none" len="sm" w="sm"/>
            <a:tailEnd type="none" len="sm" w="sm"/>
          </a:ln>
        </p:spPr>
      </p:sp>
      <p:sp>
        <p:nvSpPr>
          <p:cNvPr name="Freeform 8" id="8"/>
          <p:cNvSpPr/>
          <p:nvPr/>
        </p:nvSpPr>
        <p:spPr>
          <a:xfrm flipH="false" flipV="false" rot="0">
            <a:off x="9649982" y="1946956"/>
            <a:ext cx="5938708" cy="3482914"/>
          </a:xfrm>
          <a:custGeom>
            <a:avLst/>
            <a:gdLst/>
            <a:ahLst/>
            <a:cxnLst/>
            <a:rect r="r" b="b" t="t" l="l"/>
            <a:pathLst>
              <a:path h="3482914" w="5938708">
                <a:moveTo>
                  <a:pt x="0" y="0"/>
                </a:moveTo>
                <a:lnTo>
                  <a:pt x="5938709" y="0"/>
                </a:lnTo>
                <a:lnTo>
                  <a:pt x="5938709" y="3482914"/>
                </a:lnTo>
                <a:lnTo>
                  <a:pt x="0" y="3482914"/>
                </a:lnTo>
                <a:lnTo>
                  <a:pt x="0" y="0"/>
                </a:lnTo>
                <a:close/>
              </a:path>
            </a:pathLst>
          </a:custGeom>
          <a:blipFill>
            <a:blip r:embed="rId5"/>
            <a:stretch>
              <a:fillRect l="-1145" t="0" r="-215240" b="-203329"/>
            </a:stretch>
          </a:blipFill>
        </p:spPr>
      </p:sp>
      <p:sp>
        <p:nvSpPr>
          <p:cNvPr name="Freeform 9" id="9"/>
          <p:cNvSpPr/>
          <p:nvPr/>
        </p:nvSpPr>
        <p:spPr>
          <a:xfrm flipH="false" flipV="false" rot="0">
            <a:off x="1920624" y="1946956"/>
            <a:ext cx="5904530" cy="3482914"/>
          </a:xfrm>
          <a:custGeom>
            <a:avLst/>
            <a:gdLst/>
            <a:ahLst/>
            <a:cxnLst/>
            <a:rect r="r" b="b" t="t" l="l"/>
            <a:pathLst>
              <a:path h="3482914" w="5904530">
                <a:moveTo>
                  <a:pt x="0" y="0"/>
                </a:moveTo>
                <a:lnTo>
                  <a:pt x="5904529" y="0"/>
                </a:lnTo>
                <a:lnTo>
                  <a:pt x="5904529" y="3482914"/>
                </a:lnTo>
                <a:lnTo>
                  <a:pt x="0" y="3482914"/>
                </a:lnTo>
                <a:lnTo>
                  <a:pt x="0" y="0"/>
                </a:lnTo>
                <a:close/>
              </a:path>
            </a:pathLst>
          </a:custGeom>
          <a:blipFill>
            <a:blip r:embed="rId6"/>
            <a:stretch>
              <a:fillRect l="-1169" t="0" r="-210616" b="-197197"/>
            </a:stretch>
          </a:blipFill>
        </p:spPr>
      </p:sp>
      <p:sp>
        <p:nvSpPr>
          <p:cNvPr name="TextBox 10" id="10"/>
          <p:cNvSpPr txBox="true"/>
          <p:nvPr/>
        </p:nvSpPr>
        <p:spPr>
          <a:xfrm rot="0">
            <a:off x="3858964" y="232595"/>
            <a:ext cx="10570071" cy="1123303"/>
          </a:xfrm>
          <a:prstGeom prst="rect">
            <a:avLst/>
          </a:prstGeom>
        </p:spPr>
        <p:txBody>
          <a:bodyPr anchor="t" rtlCol="false" tIns="0" lIns="0" bIns="0" rIns="0">
            <a:spAutoFit/>
          </a:bodyPr>
          <a:lstStyle/>
          <a:p>
            <a:pPr algn="ctr">
              <a:lnSpc>
                <a:spcPts val="8960"/>
              </a:lnSpc>
            </a:pPr>
            <a:r>
              <a:rPr lang="en-US" sz="6400" b="true">
                <a:solidFill>
                  <a:srgbClr val="006CCD"/>
                </a:solidFill>
                <a:latin typeface="Arimo Bold"/>
                <a:ea typeface="Arimo Bold"/>
                <a:cs typeface="Arimo Bold"/>
                <a:sym typeface="Arimo Bold"/>
              </a:rPr>
              <a:t>Lecture Hall Measurements</a:t>
            </a:r>
          </a:p>
        </p:txBody>
      </p:sp>
      <p:sp>
        <p:nvSpPr>
          <p:cNvPr name="TextBox 11" id="11"/>
          <p:cNvSpPr txBox="true"/>
          <p:nvPr/>
        </p:nvSpPr>
        <p:spPr>
          <a:xfrm rot="0">
            <a:off x="1414642" y="5963270"/>
            <a:ext cx="7729358" cy="3895958"/>
          </a:xfrm>
          <a:prstGeom prst="rect">
            <a:avLst/>
          </a:prstGeom>
        </p:spPr>
        <p:txBody>
          <a:bodyPr anchor="t" rtlCol="false" tIns="0" lIns="0" bIns="0" rIns="0">
            <a:spAutoFit/>
          </a:bodyPr>
          <a:lstStyle/>
          <a:p>
            <a:pPr algn="l">
              <a:lnSpc>
                <a:spcPts val="2612"/>
              </a:lnSpc>
            </a:pPr>
            <a:r>
              <a:rPr lang="en-US" sz="1865" b="true">
                <a:solidFill>
                  <a:srgbClr val="006CCD"/>
                </a:solidFill>
                <a:latin typeface="Poppins Semi-Bold"/>
                <a:ea typeface="Poppins Semi-Bold"/>
                <a:cs typeface="Poppins Semi-Bold"/>
                <a:sym typeface="Poppins Semi-Bold"/>
              </a:rPr>
              <a:t>In the faculty's lecture halls, we measured the signal strength of the Access Point using WirelessMon to evaluate its coverage at different points.</a:t>
            </a:r>
          </a:p>
          <a:p>
            <a:pPr algn="l">
              <a:lnSpc>
                <a:spcPts val="2612"/>
              </a:lnSpc>
            </a:pPr>
            <a:r>
              <a:rPr lang="en-US" sz="1865" b="true">
                <a:solidFill>
                  <a:srgbClr val="006CCD"/>
                </a:solidFill>
                <a:latin typeface="Poppins Semi-Bold"/>
                <a:ea typeface="Poppins Semi-Bold"/>
                <a:cs typeface="Poppins Semi-Bold"/>
                <a:sym typeface="Poppins Semi-Bold"/>
              </a:rPr>
              <a:t>The first measurement, conducted near the AP, recorded a signal strength of -38 dBm. Moving toward the corner of the lecture hall, a decrease in signal strength was observed, dropping to -44 dBm.</a:t>
            </a:r>
          </a:p>
          <a:p>
            <a:pPr algn="l">
              <a:lnSpc>
                <a:spcPts val="2612"/>
              </a:lnSpc>
            </a:pPr>
            <a:r>
              <a:rPr lang="en-US" sz="1865" b="true">
                <a:solidFill>
                  <a:srgbClr val="006CCD"/>
                </a:solidFill>
                <a:latin typeface="Poppins Semi-Bold"/>
                <a:ea typeface="Poppins Semi-Bold"/>
                <a:cs typeface="Poppins Semi-Bold"/>
                <a:sym typeface="Poppins Semi-Bold"/>
              </a:rPr>
              <a:t>These results indicate that a single Access Point is sufficient to cover the entire lecture hall. Since there are no significant physical obstructions within the hall, the signal loss was minimal, making one AP suitable for each lecture hall.</a:t>
            </a:r>
          </a:p>
          <a:p>
            <a:pPr algn="l">
              <a:lnSpc>
                <a:spcPts val="2612"/>
              </a:lnSpc>
              <a:spcBef>
                <a:spcPct val="0"/>
              </a:spcBef>
            </a:pPr>
          </a:p>
        </p:txBody>
      </p:sp>
      <p:sp>
        <p:nvSpPr>
          <p:cNvPr name="Freeform 12" id="12"/>
          <p:cNvSpPr/>
          <p:nvPr/>
        </p:nvSpPr>
        <p:spPr>
          <a:xfrm flipH="false" flipV="false" rot="0">
            <a:off x="10892493" y="5681181"/>
            <a:ext cx="3408739" cy="3831060"/>
          </a:xfrm>
          <a:custGeom>
            <a:avLst/>
            <a:gdLst/>
            <a:ahLst/>
            <a:cxnLst/>
            <a:rect r="r" b="b" t="t" l="l"/>
            <a:pathLst>
              <a:path h="3831060" w="3408739">
                <a:moveTo>
                  <a:pt x="0" y="0"/>
                </a:moveTo>
                <a:lnTo>
                  <a:pt x="3408738" y="0"/>
                </a:lnTo>
                <a:lnTo>
                  <a:pt x="3408738" y="3831060"/>
                </a:lnTo>
                <a:lnTo>
                  <a:pt x="0" y="3831060"/>
                </a:lnTo>
                <a:lnTo>
                  <a:pt x="0" y="0"/>
                </a:lnTo>
                <a:close/>
              </a:path>
            </a:pathLst>
          </a:custGeom>
          <a:blipFill>
            <a:blip r:embed="rId7"/>
            <a:stretch>
              <a:fillRect l="-62808" t="-91619" r="-179678" b="-22645"/>
            </a:stretch>
          </a:blipFill>
        </p:spPr>
      </p:sp>
      <p:sp>
        <p:nvSpPr>
          <p:cNvPr name="TextBox 13" id="13"/>
          <p:cNvSpPr txBox="true"/>
          <p:nvPr/>
        </p:nvSpPr>
        <p:spPr>
          <a:xfrm rot="0">
            <a:off x="11520836" y="9654253"/>
            <a:ext cx="2197001" cy="274424"/>
          </a:xfrm>
          <a:prstGeom prst="rect">
            <a:avLst/>
          </a:prstGeom>
        </p:spPr>
        <p:txBody>
          <a:bodyPr anchor="t" rtlCol="false" tIns="0" lIns="0" bIns="0" rIns="0">
            <a:spAutoFit/>
          </a:bodyPr>
          <a:lstStyle/>
          <a:p>
            <a:pPr algn="ctr">
              <a:lnSpc>
                <a:spcPts val="2199"/>
              </a:lnSpc>
              <a:spcBef>
                <a:spcPct val="0"/>
              </a:spcBef>
            </a:pPr>
            <a:r>
              <a:rPr lang="en-US" b="true" sz="1570">
                <a:solidFill>
                  <a:srgbClr val="006CCD"/>
                </a:solidFill>
                <a:latin typeface="Poppins Medium"/>
                <a:ea typeface="Poppins Medium"/>
                <a:cs typeface="Poppins Medium"/>
                <a:sym typeface="Poppins Medium"/>
              </a:rPr>
              <a:t>4th Floor Lecture Halls</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17259300" y="9056569"/>
            <a:ext cx="403461" cy="403461"/>
          </a:xfrm>
          <a:custGeom>
            <a:avLst/>
            <a:gdLst/>
            <a:ahLst/>
            <a:cxnLst/>
            <a:rect r="r" b="b" t="t" l="l"/>
            <a:pathLst>
              <a:path h="403461" w="403461">
                <a:moveTo>
                  <a:pt x="0" y="0"/>
                </a:moveTo>
                <a:lnTo>
                  <a:pt x="403461" y="0"/>
                </a:lnTo>
                <a:lnTo>
                  <a:pt x="403461" y="403462"/>
                </a:lnTo>
                <a:lnTo>
                  <a:pt x="0" y="40346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295826" y="2192937"/>
            <a:ext cx="4211257" cy="4211257"/>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6CCD">
                    <a:alpha val="100000"/>
                  </a:srgbClr>
                </a:gs>
                <a:gs pos="100000">
                  <a:srgbClr val="F5AEFF">
                    <a:alpha val="0"/>
                  </a:srgbClr>
                </a:gs>
              </a:gsLst>
              <a:lin ang="0"/>
            </a:gradFill>
          </p:spPr>
        </p:sp>
        <p:sp>
          <p:nvSpPr>
            <p:cNvPr name="TextBox 6" id="6"/>
            <p:cNvSpPr txBox="true"/>
            <p:nvPr/>
          </p:nvSpPr>
          <p:spPr>
            <a:xfrm>
              <a:off x="76200" y="38100"/>
              <a:ext cx="660400" cy="698500"/>
            </a:xfrm>
            <a:prstGeom prst="rect">
              <a:avLst/>
            </a:prstGeom>
          </p:spPr>
          <p:txBody>
            <a:bodyPr anchor="ctr" rtlCol="false" tIns="50800" lIns="50800" bIns="50800" rIns="50800"/>
            <a:lstStyle/>
            <a:p>
              <a:pPr algn="ctr">
                <a:lnSpc>
                  <a:spcPts val="2199"/>
                </a:lnSpc>
              </a:pPr>
            </a:p>
          </p:txBody>
        </p:sp>
      </p:grpSp>
      <p:sp>
        <p:nvSpPr>
          <p:cNvPr name="AutoShape 7" id="7"/>
          <p:cNvSpPr/>
          <p:nvPr/>
        </p:nvSpPr>
        <p:spPr>
          <a:xfrm>
            <a:off x="-550598" y="1717649"/>
            <a:ext cx="19996945" cy="0"/>
          </a:xfrm>
          <a:prstGeom prst="line">
            <a:avLst/>
          </a:prstGeom>
          <a:ln cap="flat" w="38100">
            <a:gradFill>
              <a:gsLst>
                <a:gs pos="0">
                  <a:srgbClr val="006CCD">
                    <a:alpha val="0"/>
                  </a:srgbClr>
                </a:gs>
                <a:gs pos="50000">
                  <a:srgbClr val="3E67C8">
                    <a:alpha val="100000"/>
                  </a:srgbClr>
                </a:gs>
                <a:gs pos="100000">
                  <a:srgbClr val="F5AEFF">
                    <a:alpha val="0"/>
                  </a:srgbClr>
                </a:gs>
              </a:gsLst>
              <a:lin ang="0"/>
            </a:gradFill>
            <a:prstDash val="solid"/>
            <a:headEnd type="none" len="sm" w="sm"/>
            <a:tailEnd type="none" len="sm" w="sm"/>
          </a:ln>
        </p:spPr>
      </p:sp>
      <p:sp>
        <p:nvSpPr>
          <p:cNvPr name="Freeform 8" id="8"/>
          <p:cNvSpPr/>
          <p:nvPr/>
        </p:nvSpPr>
        <p:spPr>
          <a:xfrm flipH="false" flipV="false" rot="0">
            <a:off x="8762279" y="1847282"/>
            <a:ext cx="6903408" cy="3701170"/>
          </a:xfrm>
          <a:custGeom>
            <a:avLst/>
            <a:gdLst/>
            <a:ahLst/>
            <a:cxnLst/>
            <a:rect r="r" b="b" t="t" l="l"/>
            <a:pathLst>
              <a:path h="3701170" w="6903408">
                <a:moveTo>
                  <a:pt x="0" y="0"/>
                </a:moveTo>
                <a:lnTo>
                  <a:pt x="6903409" y="0"/>
                </a:lnTo>
                <a:lnTo>
                  <a:pt x="6903409" y="3701170"/>
                </a:lnTo>
                <a:lnTo>
                  <a:pt x="0" y="3701170"/>
                </a:lnTo>
                <a:lnTo>
                  <a:pt x="0" y="0"/>
                </a:lnTo>
                <a:close/>
              </a:path>
            </a:pathLst>
          </a:custGeom>
          <a:blipFill>
            <a:blip r:embed="rId5"/>
            <a:stretch>
              <a:fillRect l="-226" t="0" r="-94696" b="-104424"/>
            </a:stretch>
          </a:blipFill>
        </p:spPr>
      </p:sp>
      <p:sp>
        <p:nvSpPr>
          <p:cNvPr name="Freeform 9" id="9"/>
          <p:cNvSpPr/>
          <p:nvPr/>
        </p:nvSpPr>
        <p:spPr>
          <a:xfrm flipH="false" flipV="false" rot="0">
            <a:off x="1507299" y="1847282"/>
            <a:ext cx="6829840" cy="3701170"/>
          </a:xfrm>
          <a:custGeom>
            <a:avLst/>
            <a:gdLst/>
            <a:ahLst/>
            <a:cxnLst/>
            <a:rect r="r" b="b" t="t" l="l"/>
            <a:pathLst>
              <a:path h="3701170" w="6829840">
                <a:moveTo>
                  <a:pt x="0" y="0"/>
                </a:moveTo>
                <a:lnTo>
                  <a:pt x="6829840" y="0"/>
                </a:lnTo>
                <a:lnTo>
                  <a:pt x="6829840" y="3701170"/>
                </a:lnTo>
                <a:lnTo>
                  <a:pt x="0" y="3701170"/>
                </a:lnTo>
                <a:lnTo>
                  <a:pt x="0" y="0"/>
                </a:lnTo>
                <a:close/>
              </a:path>
            </a:pathLst>
          </a:custGeom>
          <a:blipFill>
            <a:blip r:embed="rId6"/>
            <a:stretch>
              <a:fillRect l="-1175" t="0" r="-93079" b="-101634"/>
            </a:stretch>
          </a:blipFill>
        </p:spPr>
      </p:sp>
      <p:sp>
        <p:nvSpPr>
          <p:cNvPr name="TextBox 10" id="10"/>
          <p:cNvSpPr txBox="true"/>
          <p:nvPr/>
        </p:nvSpPr>
        <p:spPr>
          <a:xfrm rot="0">
            <a:off x="4084811" y="232595"/>
            <a:ext cx="10118378" cy="1123303"/>
          </a:xfrm>
          <a:prstGeom prst="rect">
            <a:avLst/>
          </a:prstGeom>
        </p:spPr>
        <p:txBody>
          <a:bodyPr anchor="t" rtlCol="false" tIns="0" lIns="0" bIns="0" rIns="0">
            <a:spAutoFit/>
          </a:bodyPr>
          <a:lstStyle/>
          <a:p>
            <a:pPr algn="ctr">
              <a:lnSpc>
                <a:spcPts val="8960"/>
              </a:lnSpc>
            </a:pPr>
            <a:r>
              <a:rPr lang="en-US" sz="6400" b="true">
                <a:solidFill>
                  <a:srgbClr val="006CCD"/>
                </a:solidFill>
                <a:latin typeface="Arimo Bold"/>
                <a:ea typeface="Arimo Bold"/>
                <a:cs typeface="Arimo Bold"/>
                <a:sym typeface="Arimo Bold"/>
              </a:rPr>
              <a:t>Classroom Measurements</a:t>
            </a:r>
          </a:p>
        </p:txBody>
      </p:sp>
      <p:sp>
        <p:nvSpPr>
          <p:cNvPr name="TextBox 11" id="11"/>
          <p:cNvSpPr txBox="true"/>
          <p:nvPr/>
        </p:nvSpPr>
        <p:spPr>
          <a:xfrm rot="0">
            <a:off x="1935699" y="5986602"/>
            <a:ext cx="6401439" cy="3716183"/>
          </a:xfrm>
          <a:prstGeom prst="rect">
            <a:avLst/>
          </a:prstGeom>
        </p:spPr>
        <p:txBody>
          <a:bodyPr anchor="t" rtlCol="false" tIns="0" lIns="0" bIns="0" rIns="0">
            <a:spAutoFit/>
          </a:bodyPr>
          <a:lstStyle/>
          <a:p>
            <a:pPr algn="l">
              <a:lnSpc>
                <a:spcPts val="2995"/>
              </a:lnSpc>
              <a:spcBef>
                <a:spcPct val="0"/>
              </a:spcBef>
            </a:pPr>
            <a:r>
              <a:rPr lang="en-US" b="true" sz="2139">
                <a:solidFill>
                  <a:srgbClr val="006CCD"/>
                </a:solidFill>
                <a:latin typeface="Poppins Semi-Bold"/>
                <a:ea typeface="Poppins Semi-Bold"/>
                <a:cs typeface="Poppins Semi-Bold"/>
                <a:sym typeface="Poppins Semi-Bold"/>
              </a:rPr>
              <a:t>In the measurements we conducted in the classrooms, when the Access Point was placed in the center of the room, the signal strength was measured at -32 dBm. As we moved toward the edges of the room, the signal strength decreased to -35 dBm. Based on these results, we concluded that it is not necessary to place a separate Access Point in each classroom. Instead, we placed 3 Access Points for 6 classrooms.</a:t>
            </a:r>
          </a:p>
        </p:txBody>
      </p:sp>
      <p:sp>
        <p:nvSpPr>
          <p:cNvPr name="Freeform 12" id="12"/>
          <p:cNvSpPr/>
          <p:nvPr/>
        </p:nvSpPr>
        <p:spPr>
          <a:xfrm flipH="false" flipV="false" rot="0">
            <a:off x="10521527" y="5866861"/>
            <a:ext cx="3929869" cy="3391439"/>
          </a:xfrm>
          <a:custGeom>
            <a:avLst/>
            <a:gdLst/>
            <a:ahLst/>
            <a:cxnLst/>
            <a:rect r="r" b="b" t="t" l="l"/>
            <a:pathLst>
              <a:path h="3391439" w="3929869">
                <a:moveTo>
                  <a:pt x="0" y="0"/>
                </a:moveTo>
                <a:lnTo>
                  <a:pt x="3929869" y="0"/>
                </a:lnTo>
                <a:lnTo>
                  <a:pt x="3929869" y="3391439"/>
                </a:lnTo>
                <a:lnTo>
                  <a:pt x="0" y="3391439"/>
                </a:lnTo>
                <a:lnTo>
                  <a:pt x="0" y="0"/>
                </a:lnTo>
                <a:close/>
              </a:path>
            </a:pathLst>
          </a:custGeom>
          <a:blipFill>
            <a:blip r:embed="rId7"/>
            <a:stretch>
              <a:fillRect l="-199923" t="0" r="0" b="-144363"/>
            </a:stretch>
          </a:blipFill>
        </p:spPr>
      </p:sp>
      <p:sp>
        <p:nvSpPr>
          <p:cNvPr name="TextBox 13" id="13"/>
          <p:cNvSpPr txBox="true"/>
          <p:nvPr/>
        </p:nvSpPr>
        <p:spPr>
          <a:xfrm rot="0">
            <a:off x="11425020" y="9421931"/>
            <a:ext cx="2122884" cy="274424"/>
          </a:xfrm>
          <a:prstGeom prst="rect">
            <a:avLst/>
          </a:prstGeom>
        </p:spPr>
        <p:txBody>
          <a:bodyPr anchor="t" rtlCol="false" tIns="0" lIns="0" bIns="0" rIns="0">
            <a:spAutoFit/>
          </a:bodyPr>
          <a:lstStyle/>
          <a:p>
            <a:pPr algn="ctr">
              <a:lnSpc>
                <a:spcPts val="2199"/>
              </a:lnSpc>
              <a:spcBef>
                <a:spcPct val="0"/>
              </a:spcBef>
            </a:pPr>
            <a:r>
              <a:rPr lang="en-US" b="true" sz="1570">
                <a:solidFill>
                  <a:srgbClr val="006CCD"/>
                </a:solidFill>
                <a:latin typeface="Poppins Medium"/>
                <a:ea typeface="Poppins Medium"/>
                <a:cs typeface="Poppins Medium"/>
                <a:sym typeface="Poppins Medium"/>
              </a:rPr>
              <a:t>4th Floor Classrooms</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17259300" y="9056569"/>
            <a:ext cx="403461" cy="403461"/>
          </a:xfrm>
          <a:custGeom>
            <a:avLst/>
            <a:gdLst/>
            <a:ahLst/>
            <a:cxnLst/>
            <a:rect r="r" b="b" t="t" l="l"/>
            <a:pathLst>
              <a:path h="403461" w="403461">
                <a:moveTo>
                  <a:pt x="0" y="0"/>
                </a:moveTo>
                <a:lnTo>
                  <a:pt x="403461" y="0"/>
                </a:lnTo>
                <a:lnTo>
                  <a:pt x="403461" y="403462"/>
                </a:lnTo>
                <a:lnTo>
                  <a:pt x="0" y="40346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295826" y="2192937"/>
            <a:ext cx="4211257" cy="4211257"/>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6CCD">
                    <a:alpha val="100000"/>
                  </a:srgbClr>
                </a:gs>
                <a:gs pos="100000">
                  <a:srgbClr val="F5AEFF">
                    <a:alpha val="0"/>
                  </a:srgbClr>
                </a:gs>
              </a:gsLst>
              <a:lin ang="0"/>
            </a:gradFill>
          </p:spPr>
        </p:sp>
        <p:sp>
          <p:nvSpPr>
            <p:cNvPr name="TextBox 6" id="6"/>
            <p:cNvSpPr txBox="true"/>
            <p:nvPr/>
          </p:nvSpPr>
          <p:spPr>
            <a:xfrm>
              <a:off x="76200" y="38100"/>
              <a:ext cx="660400" cy="698500"/>
            </a:xfrm>
            <a:prstGeom prst="rect">
              <a:avLst/>
            </a:prstGeom>
          </p:spPr>
          <p:txBody>
            <a:bodyPr anchor="ctr" rtlCol="false" tIns="50800" lIns="50800" bIns="50800" rIns="50800"/>
            <a:lstStyle/>
            <a:p>
              <a:pPr algn="ctr">
                <a:lnSpc>
                  <a:spcPts val="2199"/>
                </a:lnSpc>
              </a:pPr>
            </a:p>
          </p:txBody>
        </p:sp>
      </p:grpSp>
      <p:sp>
        <p:nvSpPr>
          <p:cNvPr name="AutoShape 7" id="7"/>
          <p:cNvSpPr/>
          <p:nvPr/>
        </p:nvSpPr>
        <p:spPr>
          <a:xfrm>
            <a:off x="-550598" y="1717649"/>
            <a:ext cx="19996945" cy="0"/>
          </a:xfrm>
          <a:prstGeom prst="line">
            <a:avLst/>
          </a:prstGeom>
          <a:ln cap="flat" w="38100">
            <a:gradFill>
              <a:gsLst>
                <a:gs pos="0">
                  <a:srgbClr val="006CCD">
                    <a:alpha val="0"/>
                  </a:srgbClr>
                </a:gs>
                <a:gs pos="50000">
                  <a:srgbClr val="3E67C8">
                    <a:alpha val="100000"/>
                  </a:srgbClr>
                </a:gs>
                <a:gs pos="100000">
                  <a:srgbClr val="F5AEFF">
                    <a:alpha val="0"/>
                  </a:srgbClr>
                </a:gs>
              </a:gsLst>
              <a:lin ang="0"/>
            </a:gradFill>
            <a:prstDash val="solid"/>
            <a:headEnd type="none" len="sm" w="sm"/>
            <a:tailEnd type="none" len="sm" w="sm"/>
          </a:ln>
        </p:spPr>
      </p:sp>
      <p:sp>
        <p:nvSpPr>
          <p:cNvPr name="Freeform 8" id="8"/>
          <p:cNvSpPr/>
          <p:nvPr/>
        </p:nvSpPr>
        <p:spPr>
          <a:xfrm flipH="false" flipV="false" rot="0">
            <a:off x="9300101" y="1943175"/>
            <a:ext cx="6442895" cy="3775289"/>
          </a:xfrm>
          <a:custGeom>
            <a:avLst/>
            <a:gdLst/>
            <a:ahLst/>
            <a:cxnLst/>
            <a:rect r="r" b="b" t="t" l="l"/>
            <a:pathLst>
              <a:path h="3775289" w="6442895">
                <a:moveTo>
                  <a:pt x="0" y="0"/>
                </a:moveTo>
                <a:lnTo>
                  <a:pt x="6442896" y="0"/>
                </a:lnTo>
                <a:lnTo>
                  <a:pt x="6442896" y="3775289"/>
                </a:lnTo>
                <a:lnTo>
                  <a:pt x="0" y="3775289"/>
                </a:lnTo>
                <a:lnTo>
                  <a:pt x="0" y="0"/>
                </a:lnTo>
                <a:close/>
              </a:path>
            </a:pathLst>
          </a:custGeom>
          <a:blipFill>
            <a:blip r:embed="rId5"/>
            <a:stretch>
              <a:fillRect l="-1321" t="-427" r="-214454" b="-202582"/>
            </a:stretch>
          </a:blipFill>
        </p:spPr>
      </p:sp>
      <p:sp>
        <p:nvSpPr>
          <p:cNvPr name="TextBox 9" id="9"/>
          <p:cNvSpPr txBox="true"/>
          <p:nvPr/>
        </p:nvSpPr>
        <p:spPr>
          <a:xfrm rot="0">
            <a:off x="4921151" y="232595"/>
            <a:ext cx="8445698" cy="1123303"/>
          </a:xfrm>
          <a:prstGeom prst="rect">
            <a:avLst/>
          </a:prstGeom>
        </p:spPr>
        <p:txBody>
          <a:bodyPr anchor="t" rtlCol="false" tIns="0" lIns="0" bIns="0" rIns="0">
            <a:spAutoFit/>
          </a:bodyPr>
          <a:lstStyle/>
          <a:p>
            <a:pPr algn="ctr">
              <a:lnSpc>
                <a:spcPts val="8960"/>
              </a:lnSpc>
            </a:pPr>
            <a:r>
              <a:rPr lang="en-US" sz="6400" b="true">
                <a:solidFill>
                  <a:srgbClr val="006CCD"/>
                </a:solidFill>
                <a:latin typeface="Arimo Bold"/>
                <a:ea typeface="Arimo Bold"/>
                <a:cs typeface="Arimo Bold"/>
                <a:sym typeface="Arimo Bold"/>
              </a:rPr>
              <a:t>Studio Measurements</a:t>
            </a:r>
          </a:p>
        </p:txBody>
      </p:sp>
      <p:sp>
        <p:nvSpPr>
          <p:cNvPr name="TextBox 10" id="10"/>
          <p:cNvSpPr txBox="true"/>
          <p:nvPr/>
        </p:nvSpPr>
        <p:spPr>
          <a:xfrm rot="0">
            <a:off x="1403002" y="6139565"/>
            <a:ext cx="7108409" cy="3552789"/>
          </a:xfrm>
          <a:prstGeom prst="rect">
            <a:avLst/>
          </a:prstGeom>
        </p:spPr>
        <p:txBody>
          <a:bodyPr anchor="t" rtlCol="false" tIns="0" lIns="0" bIns="0" rIns="0">
            <a:spAutoFit/>
          </a:bodyPr>
          <a:lstStyle/>
          <a:p>
            <a:pPr algn="l">
              <a:lnSpc>
                <a:spcPts val="2861"/>
              </a:lnSpc>
              <a:spcBef>
                <a:spcPct val="0"/>
              </a:spcBef>
            </a:pPr>
            <a:r>
              <a:rPr lang="en-US" b="true" sz="2043">
                <a:solidFill>
                  <a:srgbClr val="006CCD"/>
                </a:solidFill>
                <a:latin typeface="Poppins Semi-Bold"/>
                <a:ea typeface="Poppins Semi-Bold"/>
                <a:cs typeface="Poppins Semi-Bold"/>
                <a:sym typeface="Poppins Semi-Bold"/>
              </a:rPr>
              <a:t>In the measurements conducted in the studios of the faculty, we observed a drop in signal strength due to the thick walls of the studios, which made it difficult for the signal to pass through. This issue was particularly noticeable as the signal quality rapidly decreased when moving toward the interior of the studios. Since signal loss occurred in every studio we measured, we concluded that in order to provide uninterrupted internet access in these areas, an Access Point should be placed in each studio.</a:t>
            </a:r>
          </a:p>
        </p:txBody>
      </p:sp>
      <p:sp>
        <p:nvSpPr>
          <p:cNvPr name="Freeform 11" id="11"/>
          <p:cNvSpPr/>
          <p:nvPr/>
        </p:nvSpPr>
        <p:spPr>
          <a:xfrm flipH="false" flipV="false" rot="0">
            <a:off x="10487603" y="6030412"/>
            <a:ext cx="4255938" cy="3523712"/>
          </a:xfrm>
          <a:custGeom>
            <a:avLst/>
            <a:gdLst/>
            <a:ahLst/>
            <a:cxnLst/>
            <a:rect r="r" b="b" t="t" l="l"/>
            <a:pathLst>
              <a:path h="3523712" w="4255938">
                <a:moveTo>
                  <a:pt x="0" y="0"/>
                </a:moveTo>
                <a:lnTo>
                  <a:pt x="4255938" y="0"/>
                </a:lnTo>
                <a:lnTo>
                  <a:pt x="4255938" y="3523712"/>
                </a:lnTo>
                <a:lnTo>
                  <a:pt x="0" y="3523712"/>
                </a:lnTo>
                <a:lnTo>
                  <a:pt x="0" y="0"/>
                </a:lnTo>
                <a:close/>
              </a:path>
            </a:pathLst>
          </a:custGeom>
          <a:blipFill>
            <a:blip r:embed="rId6"/>
            <a:stretch>
              <a:fillRect l="-73193" t="0" r="-131862" b="-160503"/>
            </a:stretch>
          </a:blipFill>
        </p:spPr>
      </p:sp>
      <p:sp>
        <p:nvSpPr>
          <p:cNvPr name="Freeform 12" id="12"/>
          <p:cNvSpPr/>
          <p:nvPr/>
        </p:nvSpPr>
        <p:spPr>
          <a:xfrm flipH="false" flipV="false" rot="0">
            <a:off x="1482700" y="1943175"/>
            <a:ext cx="6949014" cy="3775289"/>
          </a:xfrm>
          <a:custGeom>
            <a:avLst/>
            <a:gdLst/>
            <a:ahLst/>
            <a:cxnLst/>
            <a:rect r="r" b="b" t="t" l="l"/>
            <a:pathLst>
              <a:path h="3775289" w="6949014">
                <a:moveTo>
                  <a:pt x="0" y="0"/>
                </a:moveTo>
                <a:lnTo>
                  <a:pt x="6949014" y="0"/>
                </a:lnTo>
                <a:lnTo>
                  <a:pt x="6949014" y="3775289"/>
                </a:lnTo>
                <a:lnTo>
                  <a:pt x="0" y="3775289"/>
                </a:lnTo>
                <a:lnTo>
                  <a:pt x="0" y="0"/>
                </a:lnTo>
                <a:close/>
              </a:path>
            </a:pathLst>
          </a:custGeom>
          <a:blipFill>
            <a:blip r:embed="rId7"/>
            <a:stretch>
              <a:fillRect l="-673" t="-103" r="-93368" b="-100720"/>
            </a:stretch>
          </a:blipFill>
        </p:spPr>
      </p:sp>
      <p:sp>
        <p:nvSpPr>
          <p:cNvPr name="TextBox 13" id="13"/>
          <p:cNvSpPr txBox="true"/>
          <p:nvPr/>
        </p:nvSpPr>
        <p:spPr>
          <a:xfrm rot="0">
            <a:off x="11663629" y="9654253"/>
            <a:ext cx="1715839" cy="274424"/>
          </a:xfrm>
          <a:prstGeom prst="rect">
            <a:avLst/>
          </a:prstGeom>
        </p:spPr>
        <p:txBody>
          <a:bodyPr anchor="t" rtlCol="false" tIns="0" lIns="0" bIns="0" rIns="0">
            <a:spAutoFit/>
          </a:bodyPr>
          <a:lstStyle/>
          <a:p>
            <a:pPr algn="ctr">
              <a:lnSpc>
                <a:spcPts val="2199"/>
              </a:lnSpc>
              <a:spcBef>
                <a:spcPct val="0"/>
              </a:spcBef>
            </a:pPr>
            <a:r>
              <a:rPr lang="en-US" b="true" sz="1570">
                <a:solidFill>
                  <a:srgbClr val="006CCD"/>
                </a:solidFill>
                <a:latin typeface="Poppins Medium"/>
                <a:ea typeface="Poppins Medium"/>
                <a:cs typeface="Poppins Medium"/>
                <a:sym typeface="Poppins Medium"/>
              </a:rPr>
              <a:t>2nd Floor Studios</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17259300" y="9056569"/>
            <a:ext cx="403461" cy="403461"/>
          </a:xfrm>
          <a:custGeom>
            <a:avLst/>
            <a:gdLst/>
            <a:ahLst/>
            <a:cxnLst/>
            <a:rect r="r" b="b" t="t" l="l"/>
            <a:pathLst>
              <a:path h="403461" w="403461">
                <a:moveTo>
                  <a:pt x="0" y="0"/>
                </a:moveTo>
                <a:lnTo>
                  <a:pt x="403461" y="0"/>
                </a:lnTo>
                <a:lnTo>
                  <a:pt x="403461" y="403462"/>
                </a:lnTo>
                <a:lnTo>
                  <a:pt x="0" y="40346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295826" y="2192937"/>
            <a:ext cx="4211257" cy="4211257"/>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6CCD">
                    <a:alpha val="100000"/>
                  </a:srgbClr>
                </a:gs>
                <a:gs pos="100000">
                  <a:srgbClr val="F5AEFF">
                    <a:alpha val="0"/>
                  </a:srgbClr>
                </a:gs>
              </a:gsLst>
              <a:lin ang="0"/>
            </a:gradFill>
          </p:spPr>
        </p:sp>
        <p:sp>
          <p:nvSpPr>
            <p:cNvPr name="TextBox 6" id="6"/>
            <p:cNvSpPr txBox="true"/>
            <p:nvPr/>
          </p:nvSpPr>
          <p:spPr>
            <a:xfrm>
              <a:off x="76200" y="38100"/>
              <a:ext cx="660400" cy="698500"/>
            </a:xfrm>
            <a:prstGeom prst="rect">
              <a:avLst/>
            </a:prstGeom>
          </p:spPr>
          <p:txBody>
            <a:bodyPr anchor="ctr" rtlCol="false" tIns="50800" lIns="50800" bIns="50800" rIns="50800"/>
            <a:lstStyle/>
            <a:p>
              <a:pPr algn="ctr">
                <a:lnSpc>
                  <a:spcPts val="2199"/>
                </a:lnSpc>
              </a:pPr>
            </a:p>
          </p:txBody>
        </p:sp>
      </p:grpSp>
      <p:sp>
        <p:nvSpPr>
          <p:cNvPr name="AutoShape 7" id="7"/>
          <p:cNvSpPr/>
          <p:nvPr/>
        </p:nvSpPr>
        <p:spPr>
          <a:xfrm>
            <a:off x="-550598" y="1717649"/>
            <a:ext cx="19996945" cy="0"/>
          </a:xfrm>
          <a:prstGeom prst="line">
            <a:avLst/>
          </a:prstGeom>
          <a:ln cap="flat" w="38100">
            <a:gradFill>
              <a:gsLst>
                <a:gs pos="0">
                  <a:srgbClr val="006CCD">
                    <a:alpha val="0"/>
                  </a:srgbClr>
                </a:gs>
                <a:gs pos="50000">
                  <a:srgbClr val="3E67C8">
                    <a:alpha val="100000"/>
                  </a:srgbClr>
                </a:gs>
                <a:gs pos="100000">
                  <a:srgbClr val="F5AEFF">
                    <a:alpha val="0"/>
                  </a:srgbClr>
                </a:gs>
              </a:gsLst>
              <a:lin ang="0"/>
            </a:gradFill>
            <a:prstDash val="solid"/>
            <a:headEnd type="none" len="sm" w="sm"/>
            <a:tailEnd type="none" len="sm" w="sm"/>
          </a:ln>
        </p:spPr>
      </p:sp>
      <p:sp>
        <p:nvSpPr>
          <p:cNvPr name="Freeform 8" id="8"/>
          <p:cNvSpPr/>
          <p:nvPr/>
        </p:nvSpPr>
        <p:spPr>
          <a:xfrm flipH="false" flipV="false" rot="0">
            <a:off x="295826" y="1782883"/>
            <a:ext cx="10075778" cy="6721234"/>
          </a:xfrm>
          <a:custGeom>
            <a:avLst/>
            <a:gdLst/>
            <a:ahLst/>
            <a:cxnLst/>
            <a:rect r="r" b="b" t="t" l="l"/>
            <a:pathLst>
              <a:path h="6721234" w="10075778">
                <a:moveTo>
                  <a:pt x="0" y="0"/>
                </a:moveTo>
                <a:lnTo>
                  <a:pt x="10075778" y="0"/>
                </a:lnTo>
                <a:lnTo>
                  <a:pt x="10075778" y="6721234"/>
                </a:lnTo>
                <a:lnTo>
                  <a:pt x="0" y="6721234"/>
                </a:lnTo>
                <a:lnTo>
                  <a:pt x="0" y="0"/>
                </a:lnTo>
                <a:close/>
              </a:path>
            </a:pathLst>
          </a:custGeom>
          <a:blipFill>
            <a:blip r:embed="rId5"/>
            <a:stretch>
              <a:fillRect l="0" t="0" r="0" b="-1095"/>
            </a:stretch>
          </a:blipFill>
        </p:spPr>
      </p:sp>
      <p:sp>
        <p:nvSpPr>
          <p:cNvPr name="TextBox 9" id="9"/>
          <p:cNvSpPr txBox="true"/>
          <p:nvPr/>
        </p:nvSpPr>
        <p:spPr>
          <a:xfrm rot="0">
            <a:off x="1815493" y="8751767"/>
            <a:ext cx="7036445" cy="274424"/>
          </a:xfrm>
          <a:prstGeom prst="rect">
            <a:avLst/>
          </a:prstGeom>
        </p:spPr>
        <p:txBody>
          <a:bodyPr anchor="t" rtlCol="false" tIns="0" lIns="0" bIns="0" rIns="0">
            <a:spAutoFit/>
          </a:bodyPr>
          <a:lstStyle/>
          <a:p>
            <a:pPr algn="ctr">
              <a:lnSpc>
                <a:spcPts val="2199"/>
              </a:lnSpc>
              <a:spcBef>
                <a:spcPct val="0"/>
              </a:spcBef>
            </a:pPr>
            <a:r>
              <a:rPr lang="en-US" b="true" sz="1570">
                <a:solidFill>
                  <a:srgbClr val="006CCD"/>
                </a:solidFill>
                <a:latin typeface="Poppins Medium"/>
                <a:ea typeface="Poppins Medium"/>
                <a:cs typeface="Poppins Medium"/>
                <a:sym typeface="Poppins Medium"/>
              </a:rPr>
              <a:t>Figure 1: Connection Diagram of Our University's Internet Infrastructure</a:t>
            </a:r>
          </a:p>
        </p:txBody>
      </p:sp>
      <p:sp>
        <p:nvSpPr>
          <p:cNvPr name="TextBox 10" id="10"/>
          <p:cNvSpPr txBox="true"/>
          <p:nvPr/>
        </p:nvSpPr>
        <p:spPr>
          <a:xfrm rot="0">
            <a:off x="10533094" y="3010682"/>
            <a:ext cx="7489533" cy="4517907"/>
          </a:xfrm>
          <a:prstGeom prst="rect">
            <a:avLst/>
          </a:prstGeom>
        </p:spPr>
        <p:txBody>
          <a:bodyPr anchor="t" rtlCol="false" tIns="0" lIns="0" bIns="0" rIns="0">
            <a:spAutoFit/>
          </a:bodyPr>
          <a:lstStyle/>
          <a:p>
            <a:pPr algn="l">
              <a:lnSpc>
                <a:spcPts val="3037"/>
              </a:lnSpc>
            </a:pPr>
            <a:r>
              <a:rPr lang="en-US" sz="2169" b="true">
                <a:solidFill>
                  <a:srgbClr val="006CCD"/>
                </a:solidFill>
                <a:latin typeface="Poppins Medium"/>
                <a:ea typeface="Poppins Medium"/>
                <a:cs typeface="Poppins Medium"/>
                <a:sym typeface="Poppins Medium"/>
              </a:rPr>
              <a:t>The internet infrastructure at our university is distributed from the central system room to all faculties. The connection details are as follows:</a:t>
            </a:r>
          </a:p>
          <a:p>
            <a:pPr algn="l">
              <a:lnSpc>
                <a:spcPts val="3037"/>
              </a:lnSpc>
            </a:pPr>
          </a:p>
          <a:p>
            <a:pPr algn="l">
              <a:lnSpc>
                <a:spcPts val="3037"/>
              </a:lnSpc>
            </a:pPr>
            <a:r>
              <a:rPr lang="en-US" sz="2169" b="true">
                <a:solidFill>
                  <a:srgbClr val="006CCD"/>
                </a:solidFill>
                <a:latin typeface="Poppins Medium"/>
                <a:ea typeface="Poppins Medium"/>
                <a:cs typeface="Poppins Medium"/>
                <a:sym typeface="Poppins Medium"/>
              </a:rPr>
              <a:t>User Connections (Switch &lt;-&gt; Nodes):</a:t>
            </a:r>
          </a:p>
          <a:p>
            <a:pPr algn="l" marL="468379" indent="-234190" lvl="1">
              <a:lnSpc>
                <a:spcPts val="3037"/>
              </a:lnSpc>
              <a:buFont typeface="Arial"/>
              <a:buChar char="•"/>
            </a:pPr>
            <a:r>
              <a:rPr lang="en-US" b="true" sz="2169">
                <a:solidFill>
                  <a:srgbClr val="006CCD"/>
                </a:solidFill>
                <a:latin typeface="Poppins Medium"/>
                <a:ea typeface="Poppins Medium"/>
                <a:cs typeface="Poppins Medium"/>
                <a:sym typeface="Poppins Medium"/>
              </a:rPr>
              <a:t>Connection Type: Ethernet (RJ45)</a:t>
            </a:r>
          </a:p>
          <a:p>
            <a:pPr algn="l" marL="468379" indent="-234190" lvl="1">
              <a:lnSpc>
                <a:spcPts val="3037"/>
              </a:lnSpc>
              <a:buFont typeface="Arial"/>
              <a:buChar char="•"/>
            </a:pPr>
            <a:r>
              <a:rPr lang="en-US" b="true" sz="2169">
                <a:solidFill>
                  <a:srgbClr val="006CCD"/>
                </a:solidFill>
                <a:latin typeface="Poppins Medium"/>
                <a:ea typeface="Poppins Medium"/>
                <a:cs typeface="Poppins Medium"/>
                <a:sym typeface="Poppins Medium"/>
              </a:rPr>
              <a:t>Speed: 100 Mbps or 1 Gbps</a:t>
            </a:r>
          </a:p>
          <a:p>
            <a:pPr algn="l">
              <a:lnSpc>
                <a:spcPts val="3037"/>
              </a:lnSpc>
            </a:pPr>
            <a:r>
              <a:rPr lang="en-US" sz="2169" b="true">
                <a:solidFill>
                  <a:srgbClr val="006CCD"/>
                </a:solidFill>
                <a:latin typeface="Poppins Medium"/>
                <a:ea typeface="Poppins Medium"/>
                <a:cs typeface="Poppins Medium"/>
                <a:sym typeface="Poppins Medium"/>
              </a:rPr>
              <a:t>Connection to the Central System Room (Switch &lt;-&gt; Central System Room):</a:t>
            </a:r>
          </a:p>
          <a:p>
            <a:pPr algn="l" marL="468379" indent="-234190" lvl="1">
              <a:lnSpc>
                <a:spcPts val="3037"/>
              </a:lnSpc>
              <a:buFont typeface="Arial"/>
              <a:buChar char="•"/>
            </a:pPr>
            <a:r>
              <a:rPr lang="en-US" b="true" sz="2169">
                <a:solidFill>
                  <a:srgbClr val="006CCD"/>
                </a:solidFill>
                <a:latin typeface="Poppins Medium"/>
                <a:ea typeface="Poppins Medium"/>
                <a:cs typeface="Poppins Medium"/>
                <a:sym typeface="Poppins Medium"/>
              </a:rPr>
              <a:t>Connection Type: Fiber Optic</a:t>
            </a:r>
          </a:p>
          <a:p>
            <a:pPr algn="l" marL="468379" indent="-234190" lvl="1">
              <a:lnSpc>
                <a:spcPts val="3037"/>
              </a:lnSpc>
              <a:buFont typeface="Arial"/>
              <a:buChar char="•"/>
            </a:pPr>
            <a:r>
              <a:rPr lang="en-US" b="true" sz="2169">
                <a:solidFill>
                  <a:srgbClr val="006CCD"/>
                </a:solidFill>
                <a:latin typeface="Poppins Medium"/>
                <a:ea typeface="Poppins Medium"/>
                <a:cs typeface="Poppins Medium"/>
                <a:sym typeface="Poppins Medium"/>
              </a:rPr>
              <a:t>Speed: 1.25 Gbps</a:t>
            </a:r>
          </a:p>
          <a:p>
            <a:pPr algn="l">
              <a:lnSpc>
                <a:spcPts val="3037"/>
              </a:lnSpc>
              <a:spcBef>
                <a:spcPct val="0"/>
              </a:spcBef>
            </a:pPr>
          </a:p>
        </p:txBody>
      </p:sp>
      <p:sp>
        <p:nvSpPr>
          <p:cNvPr name="TextBox 11" id="11"/>
          <p:cNvSpPr txBox="true"/>
          <p:nvPr/>
        </p:nvSpPr>
        <p:spPr>
          <a:xfrm rot="0">
            <a:off x="4921969" y="517128"/>
            <a:ext cx="8444061" cy="899319"/>
          </a:xfrm>
          <a:prstGeom prst="rect">
            <a:avLst/>
          </a:prstGeom>
        </p:spPr>
        <p:txBody>
          <a:bodyPr anchor="t" rtlCol="false" tIns="0" lIns="0" bIns="0" rIns="0">
            <a:spAutoFit/>
          </a:bodyPr>
          <a:lstStyle/>
          <a:p>
            <a:pPr algn="ctr">
              <a:lnSpc>
                <a:spcPts val="7131"/>
              </a:lnSpc>
            </a:pPr>
            <a:r>
              <a:rPr lang="en-US" sz="5093" b="true">
                <a:solidFill>
                  <a:srgbClr val="006CCD"/>
                </a:solidFill>
                <a:latin typeface="Arimo Bold"/>
                <a:ea typeface="Arimo Bold"/>
                <a:cs typeface="Arimo Bold"/>
                <a:sym typeface="Arimo Bold"/>
              </a:rPr>
              <a:t>Bandwidth and Distribution</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17259300" y="9056569"/>
            <a:ext cx="403461" cy="403461"/>
          </a:xfrm>
          <a:custGeom>
            <a:avLst/>
            <a:gdLst/>
            <a:ahLst/>
            <a:cxnLst/>
            <a:rect r="r" b="b" t="t" l="l"/>
            <a:pathLst>
              <a:path h="403461" w="403461">
                <a:moveTo>
                  <a:pt x="0" y="0"/>
                </a:moveTo>
                <a:lnTo>
                  <a:pt x="403461" y="0"/>
                </a:lnTo>
                <a:lnTo>
                  <a:pt x="403461" y="403462"/>
                </a:lnTo>
                <a:lnTo>
                  <a:pt x="0" y="40346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295826" y="2192937"/>
            <a:ext cx="4211257" cy="4211257"/>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6CCD">
                    <a:alpha val="100000"/>
                  </a:srgbClr>
                </a:gs>
                <a:gs pos="100000">
                  <a:srgbClr val="F5AEFF">
                    <a:alpha val="0"/>
                  </a:srgbClr>
                </a:gs>
              </a:gsLst>
              <a:lin ang="0"/>
            </a:gradFill>
          </p:spPr>
        </p:sp>
        <p:sp>
          <p:nvSpPr>
            <p:cNvPr name="TextBox 6" id="6"/>
            <p:cNvSpPr txBox="true"/>
            <p:nvPr/>
          </p:nvSpPr>
          <p:spPr>
            <a:xfrm>
              <a:off x="76200" y="38100"/>
              <a:ext cx="660400" cy="698500"/>
            </a:xfrm>
            <a:prstGeom prst="rect">
              <a:avLst/>
            </a:prstGeom>
          </p:spPr>
          <p:txBody>
            <a:bodyPr anchor="ctr" rtlCol="false" tIns="50800" lIns="50800" bIns="50800" rIns="50800"/>
            <a:lstStyle/>
            <a:p>
              <a:pPr algn="ctr">
                <a:lnSpc>
                  <a:spcPts val="2199"/>
                </a:lnSpc>
              </a:pPr>
            </a:p>
          </p:txBody>
        </p:sp>
      </p:grpSp>
      <p:sp>
        <p:nvSpPr>
          <p:cNvPr name="AutoShape 7" id="7"/>
          <p:cNvSpPr/>
          <p:nvPr/>
        </p:nvSpPr>
        <p:spPr>
          <a:xfrm>
            <a:off x="-550598" y="1717649"/>
            <a:ext cx="19996945" cy="0"/>
          </a:xfrm>
          <a:prstGeom prst="line">
            <a:avLst/>
          </a:prstGeom>
          <a:ln cap="flat" w="38100">
            <a:gradFill>
              <a:gsLst>
                <a:gs pos="0">
                  <a:srgbClr val="006CCD">
                    <a:alpha val="0"/>
                  </a:srgbClr>
                </a:gs>
                <a:gs pos="50000">
                  <a:srgbClr val="3E67C8">
                    <a:alpha val="100000"/>
                  </a:srgbClr>
                </a:gs>
                <a:gs pos="100000">
                  <a:srgbClr val="F5AEFF">
                    <a:alpha val="0"/>
                  </a:srgbClr>
                </a:gs>
              </a:gsLst>
              <a:lin ang="0"/>
            </a:gradFill>
            <a:prstDash val="solid"/>
            <a:headEnd type="none" len="sm" w="sm"/>
            <a:tailEnd type="none" len="sm" w="sm"/>
          </a:ln>
        </p:spPr>
      </p:sp>
      <p:sp>
        <p:nvSpPr>
          <p:cNvPr name="Freeform 8" id="8"/>
          <p:cNvSpPr/>
          <p:nvPr/>
        </p:nvSpPr>
        <p:spPr>
          <a:xfrm flipH="false" flipV="false" rot="0">
            <a:off x="8806843" y="2009079"/>
            <a:ext cx="6981769" cy="3775289"/>
          </a:xfrm>
          <a:custGeom>
            <a:avLst/>
            <a:gdLst/>
            <a:ahLst/>
            <a:cxnLst/>
            <a:rect r="r" b="b" t="t" l="l"/>
            <a:pathLst>
              <a:path h="3775289" w="6981769">
                <a:moveTo>
                  <a:pt x="0" y="0"/>
                </a:moveTo>
                <a:lnTo>
                  <a:pt x="6981769" y="0"/>
                </a:lnTo>
                <a:lnTo>
                  <a:pt x="6981769" y="3775289"/>
                </a:lnTo>
                <a:lnTo>
                  <a:pt x="0" y="3775289"/>
                </a:lnTo>
                <a:lnTo>
                  <a:pt x="0" y="0"/>
                </a:lnTo>
                <a:close/>
              </a:path>
            </a:pathLst>
          </a:custGeom>
          <a:blipFill>
            <a:blip r:embed="rId5"/>
            <a:stretch>
              <a:fillRect l="0" t="0" r="-92110" b="-100703"/>
            </a:stretch>
          </a:blipFill>
        </p:spPr>
      </p:sp>
      <p:sp>
        <p:nvSpPr>
          <p:cNvPr name="TextBox 9" id="9"/>
          <p:cNvSpPr txBox="true"/>
          <p:nvPr/>
        </p:nvSpPr>
        <p:spPr>
          <a:xfrm rot="0">
            <a:off x="3790504" y="232595"/>
            <a:ext cx="10706993" cy="1123303"/>
          </a:xfrm>
          <a:prstGeom prst="rect">
            <a:avLst/>
          </a:prstGeom>
        </p:spPr>
        <p:txBody>
          <a:bodyPr anchor="t" rtlCol="false" tIns="0" lIns="0" bIns="0" rIns="0">
            <a:spAutoFit/>
          </a:bodyPr>
          <a:lstStyle/>
          <a:p>
            <a:pPr algn="ctr">
              <a:lnSpc>
                <a:spcPts val="8960"/>
              </a:lnSpc>
            </a:pPr>
            <a:r>
              <a:rPr lang="en-US" sz="6400" b="true">
                <a:solidFill>
                  <a:srgbClr val="006CCD"/>
                </a:solidFill>
                <a:latin typeface="Arimo Bold"/>
                <a:ea typeface="Arimo Bold"/>
                <a:cs typeface="Arimo Bold"/>
                <a:sym typeface="Arimo Bold"/>
              </a:rPr>
              <a:t>Gallery Area Measurements</a:t>
            </a:r>
          </a:p>
        </p:txBody>
      </p:sp>
      <p:sp>
        <p:nvSpPr>
          <p:cNvPr name="Freeform 10" id="10"/>
          <p:cNvSpPr/>
          <p:nvPr/>
        </p:nvSpPr>
        <p:spPr>
          <a:xfrm flipH="false" flipV="false" rot="0">
            <a:off x="1373498" y="2009079"/>
            <a:ext cx="6520295" cy="3791413"/>
          </a:xfrm>
          <a:custGeom>
            <a:avLst/>
            <a:gdLst/>
            <a:ahLst/>
            <a:cxnLst/>
            <a:rect r="r" b="b" t="t" l="l"/>
            <a:pathLst>
              <a:path h="3791413" w="6520295">
                <a:moveTo>
                  <a:pt x="0" y="0"/>
                </a:moveTo>
                <a:lnTo>
                  <a:pt x="6520295" y="0"/>
                </a:lnTo>
                <a:lnTo>
                  <a:pt x="6520295" y="3791413"/>
                </a:lnTo>
                <a:lnTo>
                  <a:pt x="0" y="3791413"/>
                </a:lnTo>
                <a:lnTo>
                  <a:pt x="0" y="0"/>
                </a:lnTo>
                <a:close/>
              </a:path>
            </a:pathLst>
          </a:custGeom>
          <a:blipFill>
            <a:blip r:embed="rId6"/>
            <a:stretch>
              <a:fillRect l="-957" t="0" r="-208736" b="-199464"/>
            </a:stretch>
          </a:blipFill>
        </p:spPr>
      </p:sp>
      <p:sp>
        <p:nvSpPr>
          <p:cNvPr name="TextBox 11" id="11"/>
          <p:cNvSpPr txBox="true"/>
          <p:nvPr/>
        </p:nvSpPr>
        <p:spPr>
          <a:xfrm rot="0">
            <a:off x="545588" y="6019567"/>
            <a:ext cx="10560985" cy="4219808"/>
          </a:xfrm>
          <a:prstGeom prst="rect">
            <a:avLst/>
          </a:prstGeom>
        </p:spPr>
        <p:txBody>
          <a:bodyPr anchor="t" rtlCol="false" tIns="0" lIns="0" bIns="0" rIns="0">
            <a:spAutoFit/>
          </a:bodyPr>
          <a:lstStyle/>
          <a:p>
            <a:pPr algn="l">
              <a:lnSpc>
                <a:spcPts val="2612"/>
              </a:lnSpc>
              <a:spcBef>
                <a:spcPct val="0"/>
              </a:spcBef>
            </a:pPr>
            <a:r>
              <a:rPr lang="en-US" b="true" sz="1865">
                <a:solidFill>
                  <a:srgbClr val="006CCD"/>
                </a:solidFill>
                <a:latin typeface="Poppins Semi-Bold"/>
                <a:ea typeface="Poppins Semi-Bold"/>
                <a:cs typeface="Poppins Semi-Bold"/>
                <a:sym typeface="Poppins Semi-Bold"/>
              </a:rPr>
              <a:t>In the measurements conducted in the gallery area on the ground floor, we placed the Access Point at the center of the gallery and tested the signal strength at different distances. The measurement close to the AP showed a signal strength of -38 dBm, while when we moved further into the gallery, the signal strength dropped to -47 dBm.</a:t>
            </a:r>
          </a:p>
          <a:p>
            <a:pPr algn="l">
              <a:lnSpc>
                <a:spcPts val="2612"/>
              </a:lnSpc>
              <a:spcBef>
                <a:spcPct val="0"/>
              </a:spcBef>
            </a:pPr>
            <a:r>
              <a:rPr lang="en-US" b="true" sz="1865">
                <a:solidFill>
                  <a:srgbClr val="006CCD"/>
                </a:solidFill>
                <a:latin typeface="Poppins Semi-Bold"/>
                <a:ea typeface="Poppins Semi-Bold"/>
                <a:cs typeface="Poppins Semi-Bold"/>
                <a:sym typeface="Poppins Semi-Bold"/>
              </a:rPr>
              <a:t>We noticed that the pictures, decorative items, and other objects in the gallery area partially obstructed the signal transmission. However, it was observed that these obstacles did not cause a complete loss of signal strength. Based on the tests, we determined that the signal was strong enough to cover the entire gallery area.</a:t>
            </a:r>
          </a:p>
          <a:p>
            <a:pPr algn="l">
              <a:lnSpc>
                <a:spcPts val="2612"/>
              </a:lnSpc>
              <a:spcBef>
                <a:spcPct val="0"/>
              </a:spcBef>
            </a:pPr>
            <a:r>
              <a:rPr lang="en-US" b="true" sz="1865">
                <a:solidFill>
                  <a:srgbClr val="006CCD"/>
                </a:solidFill>
                <a:latin typeface="Poppins Semi-Bold"/>
                <a:ea typeface="Poppins Semi-Bold"/>
                <a:cs typeface="Poppins Semi-Bold"/>
                <a:sym typeface="Poppins Semi-Bold"/>
              </a:rPr>
              <a:t>Based on these measurements, we concluded that one AP would be sufficient in the gallery, and uninterrupted connectivity could be provided throughout the space. Strategically placing the AP at the center during installation will ensure that the signal is evenly distributed across the entire area.</a:t>
            </a:r>
          </a:p>
          <a:p>
            <a:pPr algn="l">
              <a:lnSpc>
                <a:spcPts val="2612"/>
              </a:lnSpc>
              <a:spcBef>
                <a:spcPct val="0"/>
              </a:spcBef>
            </a:pPr>
          </a:p>
        </p:txBody>
      </p:sp>
      <p:sp>
        <p:nvSpPr>
          <p:cNvPr name="Freeform 12" id="12"/>
          <p:cNvSpPr/>
          <p:nvPr/>
        </p:nvSpPr>
        <p:spPr>
          <a:xfrm flipH="false" flipV="false" rot="0">
            <a:off x="11660653" y="6283998"/>
            <a:ext cx="3389662" cy="2974302"/>
          </a:xfrm>
          <a:custGeom>
            <a:avLst/>
            <a:gdLst/>
            <a:ahLst/>
            <a:cxnLst/>
            <a:rect r="r" b="b" t="t" l="l"/>
            <a:pathLst>
              <a:path h="2974302" w="3389662">
                <a:moveTo>
                  <a:pt x="0" y="0"/>
                </a:moveTo>
                <a:lnTo>
                  <a:pt x="3389662" y="0"/>
                </a:lnTo>
                <a:lnTo>
                  <a:pt x="3389662" y="2974302"/>
                </a:lnTo>
                <a:lnTo>
                  <a:pt x="0" y="2974302"/>
                </a:lnTo>
                <a:lnTo>
                  <a:pt x="0" y="0"/>
                </a:lnTo>
                <a:close/>
              </a:path>
            </a:pathLst>
          </a:custGeom>
          <a:blipFill>
            <a:blip r:embed="rId7"/>
            <a:stretch>
              <a:fillRect l="-160837" t="-104854" r="-116095" b="-98195"/>
            </a:stretch>
          </a:blipFill>
        </p:spPr>
      </p:sp>
      <p:sp>
        <p:nvSpPr>
          <p:cNvPr name="TextBox 13" id="13"/>
          <p:cNvSpPr txBox="true"/>
          <p:nvPr/>
        </p:nvSpPr>
        <p:spPr>
          <a:xfrm rot="0">
            <a:off x="12297728" y="9421931"/>
            <a:ext cx="2105471" cy="274424"/>
          </a:xfrm>
          <a:prstGeom prst="rect">
            <a:avLst/>
          </a:prstGeom>
        </p:spPr>
        <p:txBody>
          <a:bodyPr anchor="t" rtlCol="false" tIns="0" lIns="0" bIns="0" rIns="0">
            <a:spAutoFit/>
          </a:bodyPr>
          <a:lstStyle/>
          <a:p>
            <a:pPr algn="ctr">
              <a:lnSpc>
                <a:spcPts val="2199"/>
              </a:lnSpc>
              <a:spcBef>
                <a:spcPct val="0"/>
              </a:spcBef>
            </a:pPr>
            <a:r>
              <a:rPr lang="en-US" b="true" sz="1570">
                <a:solidFill>
                  <a:srgbClr val="006CCD"/>
                </a:solidFill>
                <a:latin typeface="Poppins Medium"/>
                <a:ea typeface="Poppins Medium"/>
                <a:cs typeface="Poppins Medium"/>
                <a:sym typeface="Poppins Medium"/>
              </a:rPr>
              <a:t>Ground Floor Galllery</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17259300" y="9056569"/>
            <a:ext cx="403461" cy="403461"/>
          </a:xfrm>
          <a:custGeom>
            <a:avLst/>
            <a:gdLst/>
            <a:ahLst/>
            <a:cxnLst/>
            <a:rect r="r" b="b" t="t" l="l"/>
            <a:pathLst>
              <a:path h="403461" w="403461">
                <a:moveTo>
                  <a:pt x="0" y="0"/>
                </a:moveTo>
                <a:lnTo>
                  <a:pt x="403461" y="0"/>
                </a:lnTo>
                <a:lnTo>
                  <a:pt x="403461" y="403462"/>
                </a:lnTo>
                <a:lnTo>
                  <a:pt x="0" y="40346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295826" y="2192937"/>
            <a:ext cx="4211257" cy="4211257"/>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6CCD">
                    <a:alpha val="100000"/>
                  </a:srgbClr>
                </a:gs>
                <a:gs pos="100000">
                  <a:srgbClr val="F5AEFF">
                    <a:alpha val="0"/>
                  </a:srgbClr>
                </a:gs>
              </a:gsLst>
              <a:lin ang="0"/>
            </a:gradFill>
          </p:spPr>
        </p:sp>
        <p:sp>
          <p:nvSpPr>
            <p:cNvPr name="TextBox 6" id="6"/>
            <p:cNvSpPr txBox="true"/>
            <p:nvPr/>
          </p:nvSpPr>
          <p:spPr>
            <a:xfrm>
              <a:off x="76200" y="38100"/>
              <a:ext cx="660400" cy="698500"/>
            </a:xfrm>
            <a:prstGeom prst="rect">
              <a:avLst/>
            </a:prstGeom>
          </p:spPr>
          <p:txBody>
            <a:bodyPr anchor="ctr" rtlCol="false" tIns="50800" lIns="50800" bIns="50800" rIns="50800"/>
            <a:lstStyle/>
            <a:p>
              <a:pPr algn="ctr">
                <a:lnSpc>
                  <a:spcPts val="2199"/>
                </a:lnSpc>
              </a:pPr>
            </a:p>
          </p:txBody>
        </p:sp>
      </p:grpSp>
      <p:sp>
        <p:nvSpPr>
          <p:cNvPr name="AutoShape 7" id="7"/>
          <p:cNvSpPr/>
          <p:nvPr/>
        </p:nvSpPr>
        <p:spPr>
          <a:xfrm>
            <a:off x="-550598" y="1717649"/>
            <a:ext cx="19996945" cy="0"/>
          </a:xfrm>
          <a:prstGeom prst="line">
            <a:avLst/>
          </a:prstGeom>
          <a:ln cap="flat" w="38100">
            <a:gradFill>
              <a:gsLst>
                <a:gs pos="0">
                  <a:srgbClr val="006CCD">
                    <a:alpha val="0"/>
                  </a:srgbClr>
                </a:gs>
                <a:gs pos="50000">
                  <a:srgbClr val="3E67C8">
                    <a:alpha val="100000"/>
                  </a:srgbClr>
                </a:gs>
                <a:gs pos="100000">
                  <a:srgbClr val="F5AEFF">
                    <a:alpha val="0"/>
                  </a:srgbClr>
                </a:gs>
              </a:gsLst>
              <a:lin ang="0"/>
            </a:gradFill>
            <a:prstDash val="solid"/>
            <a:headEnd type="none" len="sm" w="sm"/>
            <a:tailEnd type="none" len="sm" w="sm"/>
          </a:ln>
        </p:spPr>
      </p:sp>
      <p:sp>
        <p:nvSpPr>
          <p:cNvPr name="Freeform 8" id="8"/>
          <p:cNvSpPr/>
          <p:nvPr/>
        </p:nvSpPr>
        <p:spPr>
          <a:xfrm flipH="false" flipV="false" rot="0">
            <a:off x="9018696" y="2079599"/>
            <a:ext cx="6934629" cy="3732390"/>
          </a:xfrm>
          <a:custGeom>
            <a:avLst/>
            <a:gdLst/>
            <a:ahLst/>
            <a:cxnLst/>
            <a:rect r="r" b="b" t="t" l="l"/>
            <a:pathLst>
              <a:path h="3732390" w="6934629">
                <a:moveTo>
                  <a:pt x="0" y="0"/>
                </a:moveTo>
                <a:lnTo>
                  <a:pt x="6934628" y="0"/>
                </a:lnTo>
                <a:lnTo>
                  <a:pt x="6934628" y="3732390"/>
                </a:lnTo>
                <a:lnTo>
                  <a:pt x="0" y="3732390"/>
                </a:lnTo>
                <a:lnTo>
                  <a:pt x="0" y="0"/>
                </a:lnTo>
                <a:close/>
              </a:path>
            </a:pathLst>
          </a:custGeom>
          <a:blipFill>
            <a:blip r:embed="rId5"/>
            <a:stretch>
              <a:fillRect l="-1125" t="0" r="-92919" b="-102714"/>
            </a:stretch>
          </a:blipFill>
        </p:spPr>
      </p:sp>
      <p:sp>
        <p:nvSpPr>
          <p:cNvPr name="Freeform 9" id="9"/>
          <p:cNvSpPr/>
          <p:nvPr/>
        </p:nvSpPr>
        <p:spPr>
          <a:xfrm flipH="false" flipV="false" rot="0">
            <a:off x="1626096" y="2079599"/>
            <a:ext cx="6990189" cy="3732390"/>
          </a:xfrm>
          <a:custGeom>
            <a:avLst/>
            <a:gdLst/>
            <a:ahLst/>
            <a:cxnLst/>
            <a:rect r="r" b="b" t="t" l="l"/>
            <a:pathLst>
              <a:path h="3732390" w="6990189">
                <a:moveTo>
                  <a:pt x="0" y="0"/>
                </a:moveTo>
                <a:lnTo>
                  <a:pt x="6990190" y="0"/>
                </a:lnTo>
                <a:lnTo>
                  <a:pt x="6990190" y="3732390"/>
                </a:lnTo>
                <a:lnTo>
                  <a:pt x="0" y="3732390"/>
                </a:lnTo>
                <a:lnTo>
                  <a:pt x="0" y="0"/>
                </a:lnTo>
                <a:close/>
              </a:path>
            </a:pathLst>
          </a:custGeom>
          <a:blipFill>
            <a:blip r:embed="rId6"/>
            <a:stretch>
              <a:fillRect l="-943" t="0" r="-91559" b="-102714"/>
            </a:stretch>
          </a:blipFill>
        </p:spPr>
      </p:sp>
      <p:sp>
        <p:nvSpPr>
          <p:cNvPr name="TextBox 10" id="10"/>
          <p:cNvSpPr txBox="true"/>
          <p:nvPr/>
        </p:nvSpPr>
        <p:spPr>
          <a:xfrm rot="0">
            <a:off x="4559647" y="232595"/>
            <a:ext cx="9168705" cy="1123303"/>
          </a:xfrm>
          <a:prstGeom prst="rect">
            <a:avLst/>
          </a:prstGeom>
        </p:spPr>
        <p:txBody>
          <a:bodyPr anchor="t" rtlCol="false" tIns="0" lIns="0" bIns="0" rIns="0">
            <a:spAutoFit/>
          </a:bodyPr>
          <a:lstStyle/>
          <a:p>
            <a:pPr algn="ctr">
              <a:lnSpc>
                <a:spcPts val="8960"/>
              </a:lnSpc>
            </a:pPr>
            <a:r>
              <a:rPr lang="en-US" sz="6400" b="true">
                <a:solidFill>
                  <a:srgbClr val="006CCD"/>
                </a:solidFill>
                <a:latin typeface="Arimo Bold"/>
                <a:ea typeface="Arimo Bold"/>
                <a:cs typeface="Arimo Bold"/>
                <a:sym typeface="Arimo Bold"/>
              </a:rPr>
              <a:t>Corridor Measurements</a:t>
            </a:r>
          </a:p>
        </p:txBody>
      </p:sp>
      <p:sp>
        <p:nvSpPr>
          <p:cNvPr name="TextBox 11" id="11"/>
          <p:cNvSpPr txBox="true"/>
          <p:nvPr/>
        </p:nvSpPr>
        <p:spPr>
          <a:xfrm rot="0">
            <a:off x="1424341" y="6067192"/>
            <a:ext cx="8580067" cy="4219808"/>
          </a:xfrm>
          <a:prstGeom prst="rect">
            <a:avLst/>
          </a:prstGeom>
        </p:spPr>
        <p:txBody>
          <a:bodyPr anchor="t" rtlCol="false" tIns="0" lIns="0" bIns="0" rIns="0">
            <a:spAutoFit/>
          </a:bodyPr>
          <a:lstStyle/>
          <a:p>
            <a:pPr algn="l">
              <a:lnSpc>
                <a:spcPts val="2612"/>
              </a:lnSpc>
            </a:pPr>
            <a:r>
              <a:rPr lang="en-US" sz="1865" b="true">
                <a:solidFill>
                  <a:srgbClr val="006CCD"/>
                </a:solidFill>
                <a:latin typeface="Poppins Semi-Bold"/>
                <a:ea typeface="Poppins Semi-Bold"/>
                <a:cs typeface="Poppins Semi-Bold"/>
                <a:sym typeface="Poppins Semi-Bold"/>
              </a:rPr>
              <a:t>In the measurements we conducted in the corridors, the Access Point provided a strong signal throughout the corridor. We observed that the signal strength was quite high at various points along the corridor. However, when we entered the nearby rooms, we noticed a significant drop in signal strength. This indicates that the thick walls in the faculty are negatively affecting the signal transmission.</a:t>
            </a:r>
          </a:p>
          <a:p>
            <a:pPr algn="l">
              <a:lnSpc>
                <a:spcPts val="2612"/>
              </a:lnSpc>
            </a:pPr>
            <a:r>
              <a:rPr lang="en-US" sz="1865" b="true">
                <a:solidFill>
                  <a:srgbClr val="006CCD"/>
                </a:solidFill>
                <a:latin typeface="Poppins Semi-Bold"/>
                <a:ea typeface="Poppins Semi-Bold"/>
                <a:cs typeface="Poppins Semi-Bold"/>
                <a:sym typeface="Poppins Semi-Bold"/>
              </a:rPr>
              <a:t>According to the measurement results, the signal strength started at a high value of -26 dBm along the corridor, but it dropped to -49 dBm in the nearby rooms. The walls, in particular, caused signal loss, preventing the signal quality from reaching the desired level in the rooms. To ensure good signal coverage in the rooms as well, we strategically placed the APs in the corridors.</a:t>
            </a:r>
          </a:p>
          <a:p>
            <a:pPr algn="l">
              <a:lnSpc>
                <a:spcPts val="2612"/>
              </a:lnSpc>
              <a:spcBef>
                <a:spcPct val="0"/>
              </a:spcBef>
            </a:pPr>
          </a:p>
        </p:txBody>
      </p:sp>
      <p:sp>
        <p:nvSpPr>
          <p:cNvPr name="Freeform 12" id="12"/>
          <p:cNvSpPr/>
          <p:nvPr/>
        </p:nvSpPr>
        <p:spPr>
          <a:xfrm flipH="false" flipV="false" rot="0">
            <a:off x="10683040" y="6404194"/>
            <a:ext cx="4141805" cy="2696989"/>
          </a:xfrm>
          <a:custGeom>
            <a:avLst/>
            <a:gdLst/>
            <a:ahLst/>
            <a:cxnLst/>
            <a:rect r="r" b="b" t="t" l="l"/>
            <a:pathLst>
              <a:path h="2696989" w="4141805">
                <a:moveTo>
                  <a:pt x="0" y="0"/>
                </a:moveTo>
                <a:lnTo>
                  <a:pt x="4141804" y="0"/>
                </a:lnTo>
                <a:lnTo>
                  <a:pt x="4141804" y="2696989"/>
                </a:lnTo>
                <a:lnTo>
                  <a:pt x="0" y="2696989"/>
                </a:lnTo>
                <a:lnTo>
                  <a:pt x="0" y="0"/>
                </a:lnTo>
                <a:close/>
              </a:path>
            </a:pathLst>
          </a:custGeom>
          <a:blipFill>
            <a:blip r:embed="rId7"/>
            <a:stretch>
              <a:fillRect l="-112002" t="-104997" r="-86290" b="-119102"/>
            </a:stretch>
          </a:blipFill>
        </p:spPr>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17259300" y="9056569"/>
            <a:ext cx="403461" cy="403461"/>
          </a:xfrm>
          <a:custGeom>
            <a:avLst/>
            <a:gdLst/>
            <a:ahLst/>
            <a:cxnLst/>
            <a:rect r="r" b="b" t="t" l="l"/>
            <a:pathLst>
              <a:path h="403461" w="403461">
                <a:moveTo>
                  <a:pt x="0" y="0"/>
                </a:moveTo>
                <a:lnTo>
                  <a:pt x="403461" y="0"/>
                </a:lnTo>
                <a:lnTo>
                  <a:pt x="403461" y="403462"/>
                </a:lnTo>
                <a:lnTo>
                  <a:pt x="0" y="40346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4" id="4"/>
          <p:cNvSpPr/>
          <p:nvPr/>
        </p:nvSpPr>
        <p:spPr>
          <a:xfrm>
            <a:off x="-550598" y="1717649"/>
            <a:ext cx="19996945" cy="0"/>
          </a:xfrm>
          <a:prstGeom prst="line">
            <a:avLst/>
          </a:prstGeom>
          <a:ln cap="flat" w="38100">
            <a:gradFill>
              <a:gsLst>
                <a:gs pos="0">
                  <a:srgbClr val="006CCD">
                    <a:alpha val="0"/>
                  </a:srgbClr>
                </a:gs>
                <a:gs pos="50000">
                  <a:srgbClr val="3E67C8">
                    <a:alpha val="100000"/>
                  </a:srgbClr>
                </a:gs>
                <a:gs pos="100000">
                  <a:srgbClr val="F5AEFF">
                    <a:alpha val="0"/>
                  </a:srgbClr>
                </a:gs>
              </a:gsLst>
              <a:lin ang="0"/>
            </a:gradFill>
            <a:prstDash val="solid"/>
            <a:headEnd type="none" len="sm" w="sm"/>
            <a:tailEnd type="none" len="sm" w="sm"/>
          </a:ln>
        </p:spPr>
      </p:sp>
      <p:sp>
        <p:nvSpPr>
          <p:cNvPr name="TextBox 5" id="5"/>
          <p:cNvSpPr txBox="true"/>
          <p:nvPr/>
        </p:nvSpPr>
        <p:spPr>
          <a:xfrm rot="0">
            <a:off x="6931075" y="232595"/>
            <a:ext cx="4425851" cy="1123303"/>
          </a:xfrm>
          <a:prstGeom prst="rect">
            <a:avLst/>
          </a:prstGeom>
        </p:spPr>
        <p:txBody>
          <a:bodyPr anchor="t" rtlCol="false" tIns="0" lIns="0" bIns="0" rIns="0">
            <a:spAutoFit/>
          </a:bodyPr>
          <a:lstStyle/>
          <a:p>
            <a:pPr algn="ctr">
              <a:lnSpc>
                <a:spcPts val="8960"/>
              </a:lnSpc>
            </a:pPr>
            <a:r>
              <a:rPr lang="en-US" sz="6400" b="true">
                <a:solidFill>
                  <a:srgbClr val="006CCD"/>
                </a:solidFill>
                <a:latin typeface="Arimo Bold"/>
                <a:ea typeface="Arimo Bold"/>
                <a:cs typeface="Arimo Bold"/>
                <a:sym typeface="Arimo Bold"/>
              </a:rPr>
              <a:t>Floor Plans</a:t>
            </a:r>
          </a:p>
        </p:txBody>
      </p:sp>
      <p:sp>
        <p:nvSpPr>
          <p:cNvPr name="Freeform 6" id="6"/>
          <p:cNvSpPr/>
          <p:nvPr/>
        </p:nvSpPr>
        <p:spPr>
          <a:xfrm flipH="false" flipV="false" rot="0">
            <a:off x="583403" y="2492581"/>
            <a:ext cx="8742318" cy="6167432"/>
          </a:xfrm>
          <a:custGeom>
            <a:avLst/>
            <a:gdLst/>
            <a:ahLst/>
            <a:cxnLst/>
            <a:rect r="r" b="b" t="t" l="l"/>
            <a:pathLst>
              <a:path h="6167432" w="8742318">
                <a:moveTo>
                  <a:pt x="0" y="0"/>
                </a:moveTo>
                <a:lnTo>
                  <a:pt x="8742318" y="0"/>
                </a:lnTo>
                <a:lnTo>
                  <a:pt x="8742318" y="6167432"/>
                </a:lnTo>
                <a:lnTo>
                  <a:pt x="0" y="6167432"/>
                </a:lnTo>
                <a:lnTo>
                  <a:pt x="0" y="0"/>
                </a:lnTo>
                <a:close/>
              </a:path>
            </a:pathLst>
          </a:custGeom>
          <a:blipFill>
            <a:blip r:embed="rId5"/>
            <a:stretch>
              <a:fillRect l="0" t="0" r="0" b="0"/>
            </a:stretch>
          </a:blipFill>
        </p:spPr>
      </p:sp>
      <p:sp>
        <p:nvSpPr>
          <p:cNvPr name="TextBox 7" id="7"/>
          <p:cNvSpPr txBox="true"/>
          <p:nvPr/>
        </p:nvSpPr>
        <p:spPr>
          <a:xfrm rot="0">
            <a:off x="801944" y="7904617"/>
            <a:ext cx="2732633" cy="491723"/>
          </a:xfrm>
          <a:prstGeom prst="rect">
            <a:avLst/>
          </a:prstGeom>
        </p:spPr>
        <p:txBody>
          <a:bodyPr anchor="t" rtlCol="false" tIns="0" lIns="0" bIns="0" rIns="0">
            <a:spAutoFit/>
          </a:bodyPr>
          <a:lstStyle/>
          <a:p>
            <a:pPr algn="ctr">
              <a:lnSpc>
                <a:spcPts val="3872"/>
              </a:lnSpc>
              <a:spcBef>
                <a:spcPct val="0"/>
              </a:spcBef>
            </a:pPr>
            <a:r>
              <a:rPr lang="en-US" b="true" sz="2765">
                <a:solidFill>
                  <a:srgbClr val="006CCD"/>
                </a:solidFill>
                <a:latin typeface="Poppins Semi-Bold"/>
                <a:ea typeface="Poppins Semi-Bold"/>
                <a:cs typeface="Poppins Semi-Bold"/>
                <a:sym typeface="Poppins Semi-Bold"/>
              </a:rPr>
              <a:t>GROUND FLOOR</a:t>
            </a:r>
          </a:p>
        </p:txBody>
      </p:sp>
      <p:sp>
        <p:nvSpPr>
          <p:cNvPr name="TextBox 8" id="8"/>
          <p:cNvSpPr txBox="true"/>
          <p:nvPr/>
        </p:nvSpPr>
        <p:spPr>
          <a:xfrm rot="0">
            <a:off x="8183903" y="2643414"/>
            <a:ext cx="824061" cy="524743"/>
          </a:xfrm>
          <a:prstGeom prst="rect">
            <a:avLst/>
          </a:prstGeom>
        </p:spPr>
        <p:txBody>
          <a:bodyPr anchor="t" rtlCol="false" tIns="0" lIns="0" bIns="0" rIns="0">
            <a:spAutoFit/>
          </a:bodyPr>
          <a:lstStyle/>
          <a:p>
            <a:pPr algn="ctr">
              <a:lnSpc>
                <a:spcPts val="4152"/>
              </a:lnSpc>
              <a:spcBef>
                <a:spcPct val="0"/>
              </a:spcBef>
            </a:pPr>
            <a:r>
              <a:rPr lang="en-US" b="true" sz="2965">
                <a:solidFill>
                  <a:srgbClr val="006CCD"/>
                </a:solidFill>
                <a:latin typeface="Poppins Semi-Bold"/>
                <a:ea typeface="Poppins Semi-Bold"/>
                <a:cs typeface="Poppins Semi-Bold"/>
                <a:sym typeface="Poppins Semi-Bold"/>
              </a:rPr>
              <a:t>9 AP</a:t>
            </a:r>
          </a:p>
        </p:txBody>
      </p:sp>
      <p:sp>
        <p:nvSpPr>
          <p:cNvPr name="TextBox 9" id="9"/>
          <p:cNvSpPr txBox="true"/>
          <p:nvPr/>
        </p:nvSpPr>
        <p:spPr>
          <a:xfrm rot="0">
            <a:off x="9506570" y="2022449"/>
            <a:ext cx="7752730" cy="7782158"/>
          </a:xfrm>
          <a:prstGeom prst="rect">
            <a:avLst/>
          </a:prstGeom>
        </p:spPr>
        <p:txBody>
          <a:bodyPr anchor="t" rtlCol="false" tIns="0" lIns="0" bIns="0" rIns="0">
            <a:spAutoFit/>
          </a:bodyPr>
          <a:lstStyle/>
          <a:p>
            <a:pPr algn="l">
              <a:lnSpc>
                <a:spcPts val="2612"/>
              </a:lnSpc>
            </a:pPr>
            <a:r>
              <a:rPr lang="en-US" sz="1865" b="true">
                <a:solidFill>
                  <a:srgbClr val="006CCD"/>
                </a:solidFill>
                <a:latin typeface="Poppins Semi-Bold"/>
                <a:ea typeface="Poppins Semi-Bold"/>
                <a:cs typeface="Poppins Semi-Bold"/>
                <a:sym typeface="Poppins Semi-Bold"/>
              </a:rPr>
              <a:t>To visualize the Access Point placement on floor plans and optimize signal quality, we used an application called Unify GPT. This application helped us predict where we could receive good signal by inputting the AP's specifications into the system. Thanks to this application, we virtually placed the APs on the faculty's floor plans and analyzed the signal distribution.</a:t>
            </a:r>
          </a:p>
          <a:p>
            <a:pPr algn="l">
              <a:lnSpc>
                <a:spcPts val="2612"/>
              </a:lnSpc>
            </a:pPr>
          </a:p>
          <a:p>
            <a:pPr algn="l">
              <a:lnSpc>
                <a:spcPts val="2612"/>
              </a:lnSpc>
            </a:pPr>
            <a:r>
              <a:rPr lang="en-US" sz="1865" b="true">
                <a:solidFill>
                  <a:srgbClr val="006CCD"/>
                </a:solidFill>
                <a:latin typeface="Poppins Semi-Bold"/>
                <a:ea typeface="Poppins Semi-Bold"/>
                <a:cs typeface="Poppins Semi-Bold"/>
                <a:sym typeface="Poppins Semi-Bold"/>
              </a:rPr>
              <a:t>On the map provided by the application, green areas represent good and very good signal levels, while orange areas indicate that the signal strength has dropped to an average level. The walls shown in dark blue are simulated as thick walls. These walls block the signal and cause power loss, so we were careful when placing the APs.</a:t>
            </a:r>
          </a:p>
          <a:p>
            <a:pPr algn="l">
              <a:lnSpc>
                <a:spcPts val="2612"/>
              </a:lnSpc>
            </a:pPr>
          </a:p>
          <a:p>
            <a:pPr algn="l">
              <a:lnSpc>
                <a:spcPts val="2612"/>
              </a:lnSpc>
            </a:pPr>
            <a:r>
              <a:rPr lang="en-US" sz="1865" b="true">
                <a:solidFill>
                  <a:srgbClr val="006CCD"/>
                </a:solidFill>
                <a:latin typeface="Poppins Semi-Bold"/>
                <a:ea typeface="Poppins Semi-Bold"/>
                <a:cs typeface="Poppins Semi-Bold"/>
                <a:sym typeface="Poppins Semi-Bold"/>
              </a:rPr>
              <a:t>During the placement process, we strategically placed the APs in key locations to achieve good signal coverage everywhere. However, we also realized that this solution might not be the most cost-effective method. Since the TP-Link Omada EAP110 model we used offered limited performance in terms of signal strength and coverage, we needed to install more APs across the faculty to ensure strong signals everywhere. If a more powerful AP model is chosen, wider coverage can be achieved with fewer APs across the faculty, optimizing costs.</a:t>
            </a:r>
          </a:p>
          <a:p>
            <a:pPr algn="l">
              <a:lnSpc>
                <a:spcPts val="2612"/>
              </a:lnSpc>
              <a:spcBef>
                <a:spcPct val="0"/>
              </a:spcBef>
            </a:pP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17259300" y="9056569"/>
            <a:ext cx="403461" cy="403461"/>
          </a:xfrm>
          <a:custGeom>
            <a:avLst/>
            <a:gdLst/>
            <a:ahLst/>
            <a:cxnLst/>
            <a:rect r="r" b="b" t="t" l="l"/>
            <a:pathLst>
              <a:path h="403461" w="403461">
                <a:moveTo>
                  <a:pt x="0" y="0"/>
                </a:moveTo>
                <a:lnTo>
                  <a:pt x="403461" y="0"/>
                </a:lnTo>
                <a:lnTo>
                  <a:pt x="403461" y="403462"/>
                </a:lnTo>
                <a:lnTo>
                  <a:pt x="0" y="40346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4" id="4"/>
          <p:cNvSpPr/>
          <p:nvPr/>
        </p:nvSpPr>
        <p:spPr>
          <a:xfrm>
            <a:off x="-550598" y="1717649"/>
            <a:ext cx="19996945" cy="0"/>
          </a:xfrm>
          <a:prstGeom prst="line">
            <a:avLst/>
          </a:prstGeom>
          <a:ln cap="flat" w="38100">
            <a:gradFill>
              <a:gsLst>
                <a:gs pos="0">
                  <a:srgbClr val="006CCD">
                    <a:alpha val="0"/>
                  </a:srgbClr>
                </a:gs>
                <a:gs pos="50000">
                  <a:srgbClr val="3E67C8">
                    <a:alpha val="100000"/>
                  </a:srgbClr>
                </a:gs>
                <a:gs pos="100000">
                  <a:srgbClr val="F5AEFF">
                    <a:alpha val="0"/>
                  </a:srgbClr>
                </a:gs>
              </a:gsLst>
              <a:lin ang="0"/>
            </a:gradFill>
            <a:prstDash val="solid"/>
            <a:headEnd type="none" len="sm" w="sm"/>
            <a:tailEnd type="none" len="sm" w="sm"/>
          </a:ln>
        </p:spPr>
      </p:sp>
      <p:sp>
        <p:nvSpPr>
          <p:cNvPr name="Freeform 5" id="5"/>
          <p:cNvSpPr/>
          <p:nvPr/>
        </p:nvSpPr>
        <p:spPr>
          <a:xfrm flipH="false" flipV="false" rot="0">
            <a:off x="2130537" y="1717649"/>
            <a:ext cx="5962575" cy="4215727"/>
          </a:xfrm>
          <a:custGeom>
            <a:avLst/>
            <a:gdLst/>
            <a:ahLst/>
            <a:cxnLst/>
            <a:rect r="r" b="b" t="t" l="l"/>
            <a:pathLst>
              <a:path h="4215727" w="5962575">
                <a:moveTo>
                  <a:pt x="0" y="0"/>
                </a:moveTo>
                <a:lnTo>
                  <a:pt x="5962575" y="0"/>
                </a:lnTo>
                <a:lnTo>
                  <a:pt x="5962575" y="4215727"/>
                </a:lnTo>
                <a:lnTo>
                  <a:pt x="0" y="4215727"/>
                </a:lnTo>
                <a:lnTo>
                  <a:pt x="0" y="0"/>
                </a:lnTo>
                <a:close/>
              </a:path>
            </a:pathLst>
          </a:custGeom>
          <a:blipFill>
            <a:blip r:embed="rId5"/>
            <a:stretch>
              <a:fillRect l="0" t="0" r="0" b="0"/>
            </a:stretch>
          </a:blipFill>
        </p:spPr>
      </p:sp>
      <p:sp>
        <p:nvSpPr>
          <p:cNvPr name="Freeform 6" id="6"/>
          <p:cNvSpPr/>
          <p:nvPr/>
        </p:nvSpPr>
        <p:spPr>
          <a:xfrm flipH="false" flipV="false" rot="0">
            <a:off x="2130537" y="5933376"/>
            <a:ext cx="5975781" cy="4225064"/>
          </a:xfrm>
          <a:custGeom>
            <a:avLst/>
            <a:gdLst/>
            <a:ahLst/>
            <a:cxnLst/>
            <a:rect r="r" b="b" t="t" l="l"/>
            <a:pathLst>
              <a:path h="4225064" w="5975781">
                <a:moveTo>
                  <a:pt x="0" y="0"/>
                </a:moveTo>
                <a:lnTo>
                  <a:pt x="5975781" y="0"/>
                </a:lnTo>
                <a:lnTo>
                  <a:pt x="5975781" y="4225064"/>
                </a:lnTo>
                <a:lnTo>
                  <a:pt x="0" y="4225064"/>
                </a:lnTo>
                <a:lnTo>
                  <a:pt x="0" y="0"/>
                </a:lnTo>
                <a:close/>
              </a:path>
            </a:pathLst>
          </a:custGeom>
          <a:blipFill>
            <a:blip r:embed="rId6"/>
            <a:stretch>
              <a:fillRect l="0" t="0" r="0" b="0"/>
            </a:stretch>
          </a:blipFill>
        </p:spPr>
      </p:sp>
      <p:sp>
        <p:nvSpPr>
          <p:cNvPr name="Freeform 7" id="7"/>
          <p:cNvSpPr/>
          <p:nvPr/>
        </p:nvSpPr>
        <p:spPr>
          <a:xfrm flipH="false" flipV="false" rot="0">
            <a:off x="9144000" y="1717649"/>
            <a:ext cx="6025825" cy="4246324"/>
          </a:xfrm>
          <a:custGeom>
            <a:avLst/>
            <a:gdLst/>
            <a:ahLst/>
            <a:cxnLst/>
            <a:rect r="r" b="b" t="t" l="l"/>
            <a:pathLst>
              <a:path h="4246324" w="6025825">
                <a:moveTo>
                  <a:pt x="0" y="0"/>
                </a:moveTo>
                <a:lnTo>
                  <a:pt x="6025825" y="0"/>
                </a:lnTo>
                <a:lnTo>
                  <a:pt x="6025825" y="4246323"/>
                </a:lnTo>
                <a:lnTo>
                  <a:pt x="0" y="4246323"/>
                </a:lnTo>
                <a:lnTo>
                  <a:pt x="0" y="0"/>
                </a:lnTo>
                <a:close/>
              </a:path>
            </a:pathLst>
          </a:custGeom>
          <a:blipFill>
            <a:blip r:embed="rId7"/>
            <a:stretch>
              <a:fillRect l="0" t="0" r="0" b="0"/>
            </a:stretch>
          </a:blipFill>
        </p:spPr>
      </p:sp>
      <p:sp>
        <p:nvSpPr>
          <p:cNvPr name="Freeform 8" id="8"/>
          <p:cNvSpPr/>
          <p:nvPr/>
        </p:nvSpPr>
        <p:spPr>
          <a:xfrm flipH="false" flipV="false" rot="0">
            <a:off x="9128540" y="5910661"/>
            <a:ext cx="6041285" cy="4247778"/>
          </a:xfrm>
          <a:custGeom>
            <a:avLst/>
            <a:gdLst/>
            <a:ahLst/>
            <a:cxnLst/>
            <a:rect r="r" b="b" t="t" l="l"/>
            <a:pathLst>
              <a:path h="4247778" w="6041285">
                <a:moveTo>
                  <a:pt x="0" y="0"/>
                </a:moveTo>
                <a:lnTo>
                  <a:pt x="6041285" y="0"/>
                </a:lnTo>
                <a:lnTo>
                  <a:pt x="6041285" y="4247779"/>
                </a:lnTo>
                <a:lnTo>
                  <a:pt x="0" y="4247779"/>
                </a:lnTo>
                <a:lnTo>
                  <a:pt x="0" y="0"/>
                </a:lnTo>
                <a:close/>
              </a:path>
            </a:pathLst>
          </a:custGeom>
          <a:blipFill>
            <a:blip r:embed="rId8"/>
            <a:stretch>
              <a:fillRect l="0" t="0" r="0" b="0"/>
            </a:stretch>
          </a:blipFill>
        </p:spPr>
      </p:sp>
      <p:sp>
        <p:nvSpPr>
          <p:cNvPr name="TextBox 9" id="9"/>
          <p:cNvSpPr txBox="true"/>
          <p:nvPr/>
        </p:nvSpPr>
        <p:spPr>
          <a:xfrm rot="0">
            <a:off x="2214471" y="9761961"/>
            <a:ext cx="1294358" cy="333608"/>
          </a:xfrm>
          <a:prstGeom prst="rect">
            <a:avLst/>
          </a:prstGeom>
        </p:spPr>
        <p:txBody>
          <a:bodyPr anchor="t" rtlCol="false" tIns="0" lIns="0" bIns="0" rIns="0">
            <a:spAutoFit/>
          </a:bodyPr>
          <a:lstStyle/>
          <a:p>
            <a:pPr algn="ctr">
              <a:lnSpc>
                <a:spcPts val="2612"/>
              </a:lnSpc>
              <a:spcBef>
                <a:spcPct val="0"/>
              </a:spcBef>
            </a:pPr>
            <a:r>
              <a:rPr lang="en-US" b="true" sz="1865">
                <a:solidFill>
                  <a:srgbClr val="006CCD"/>
                </a:solidFill>
                <a:latin typeface="Poppins Semi-Bold"/>
                <a:ea typeface="Poppins Semi-Bold"/>
                <a:cs typeface="Poppins Semi-Bold"/>
                <a:sym typeface="Poppins Semi-Bold"/>
              </a:rPr>
              <a:t>2ND FLOOR</a:t>
            </a:r>
          </a:p>
        </p:txBody>
      </p:sp>
      <p:sp>
        <p:nvSpPr>
          <p:cNvPr name="TextBox 10" id="10"/>
          <p:cNvSpPr txBox="true"/>
          <p:nvPr/>
        </p:nvSpPr>
        <p:spPr>
          <a:xfrm rot="0">
            <a:off x="2214471" y="5441656"/>
            <a:ext cx="1181249" cy="333608"/>
          </a:xfrm>
          <a:prstGeom prst="rect">
            <a:avLst/>
          </a:prstGeom>
        </p:spPr>
        <p:txBody>
          <a:bodyPr anchor="t" rtlCol="false" tIns="0" lIns="0" bIns="0" rIns="0">
            <a:spAutoFit/>
          </a:bodyPr>
          <a:lstStyle/>
          <a:p>
            <a:pPr algn="ctr">
              <a:lnSpc>
                <a:spcPts val="2612"/>
              </a:lnSpc>
              <a:spcBef>
                <a:spcPct val="0"/>
              </a:spcBef>
            </a:pPr>
            <a:r>
              <a:rPr lang="en-US" b="true" sz="1865">
                <a:solidFill>
                  <a:srgbClr val="006CCD"/>
                </a:solidFill>
                <a:latin typeface="Poppins Semi-Bold"/>
                <a:ea typeface="Poppins Semi-Bold"/>
                <a:cs typeface="Poppins Semi-Bold"/>
                <a:sym typeface="Poppins Semi-Bold"/>
              </a:rPr>
              <a:t>1ST FLOOR</a:t>
            </a:r>
          </a:p>
        </p:txBody>
      </p:sp>
      <p:sp>
        <p:nvSpPr>
          <p:cNvPr name="TextBox 11" id="11"/>
          <p:cNvSpPr txBox="true"/>
          <p:nvPr/>
        </p:nvSpPr>
        <p:spPr>
          <a:xfrm rot="0">
            <a:off x="9299957" y="5441656"/>
            <a:ext cx="1278136" cy="333608"/>
          </a:xfrm>
          <a:prstGeom prst="rect">
            <a:avLst/>
          </a:prstGeom>
        </p:spPr>
        <p:txBody>
          <a:bodyPr anchor="t" rtlCol="false" tIns="0" lIns="0" bIns="0" rIns="0">
            <a:spAutoFit/>
          </a:bodyPr>
          <a:lstStyle/>
          <a:p>
            <a:pPr algn="ctr">
              <a:lnSpc>
                <a:spcPts val="2612"/>
              </a:lnSpc>
              <a:spcBef>
                <a:spcPct val="0"/>
              </a:spcBef>
            </a:pPr>
            <a:r>
              <a:rPr lang="en-US" b="true" sz="1865">
                <a:solidFill>
                  <a:srgbClr val="006CCD"/>
                </a:solidFill>
                <a:latin typeface="Poppins Semi-Bold"/>
                <a:ea typeface="Poppins Semi-Bold"/>
                <a:cs typeface="Poppins Semi-Bold"/>
                <a:sym typeface="Poppins Semi-Bold"/>
              </a:rPr>
              <a:t>3RD FLOOR</a:t>
            </a:r>
          </a:p>
        </p:txBody>
      </p:sp>
      <p:sp>
        <p:nvSpPr>
          <p:cNvPr name="TextBox 12" id="12"/>
          <p:cNvSpPr txBox="true"/>
          <p:nvPr/>
        </p:nvSpPr>
        <p:spPr>
          <a:xfrm rot="0">
            <a:off x="9300553" y="9761961"/>
            <a:ext cx="1277541" cy="333608"/>
          </a:xfrm>
          <a:prstGeom prst="rect">
            <a:avLst/>
          </a:prstGeom>
        </p:spPr>
        <p:txBody>
          <a:bodyPr anchor="t" rtlCol="false" tIns="0" lIns="0" bIns="0" rIns="0">
            <a:spAutoFit/>
          </a:bodyPr>
          <a:lstStyle/>
          <a:p>
            <a:pPr algn="ctr">
              <a:lnSpc>
                <a:spcPts val="2612"/>
              </a:lnSpc>
              <a:spcBef>
                <a:spcPct val="0"/>
              </a:spcBef>
            </a:pPr>
            <a:r>
              <a:rPr lang="en-US" b="true" sz="1865">
                <a:solidFill>
                  <a:srgbClr val="006CCD"/>
                </a:solidFill>
                <a:latin typeface="Poppins Semi-Bold"/>
                <a:ea typeface="Poppins Semi-Bold"/>
                <a:cs typeface="Poppins Semi-Bold"/>
                <a:sym typeface="Poppins Semi-Bold"/>
              </a:rPr>
              <a:t>4TH FLOOR</a:t>
            </a:r>
          </a:p>
        </p:txBody>
      </p:sp>
      <p:sp>
        <p:nvSpPr>
          <p:cNvPr name="TextBox 13" id="13"/>
          <p:cNvSpPr txBox="true"/>
          <p:nvPr/>
        </p:nvSpPr>
        <p:spPr>
          <a:xfrm rot="0">
            <a:off x="7337077" y="1810485"/>
            <a:ext cx="577751" cy="366628"/>
          </a:xfrm>
          <a:prstGeom prst="rect">
            <a:avLst/>
          </a:prstGeom>
        </p:spPr>
        <p:txBody>
          <a:bodyPr anchor="t" rtlCol="false" tIns="0" lIns="0" bIns="0" rIns="0">
            <a:spAutoFit/>
          </a:bodyPr>
          <a:lstStyle/>
          <a:p>
            <a:pPr algn="ctr">
              <a:lnSpc>
                <a:spcPts val="2892"/>
              </a:lnSpc>
              <a:spcBef>
                <a:spcPct val="0"/>
              </a:spcBef>
            </a:pPr>
            <a:r>
              <a:rPr lang="en-US" b="true" sz="2065">
                <a:solidFill>
                  <a:srgbClr val="006CCD"/>
                </a:solidFill>
                <a:latin typeface="Poppins Semi-Bold"/>
                <a:ea typeface="Poppins Semi-Bold"/>
                <a:cs typeface="Poppins Semi-Bold"/>
                <a:sym typeface="Poppins Semi-Bold"/>
              </a:rPr>
              <a:t>6 AP</a:t>
            </a:r>
          </a:p>
        </p:txBody>
      </p:sp>
      <p:sp>
        <p:nvSpPr>
          <p:cNvPr name="TextBox 14" id="14"/>
          <p:cNvSpPr txBox="true"/>
          <p:nvPr/>
        </p:nvSpPr>
        <p:spPr>
          <a:xfrm rot="0">
            <a:off x="7337597" y="6109593"/>
            <a:ext cx="537270" cy="366628"/>
          </a:xfrm>
          <a:prstGeom prst="rect">
            <a:avLst/>
          </a:prstGeom>
        </p:spPr>
        <p:txBody>
          <a:bodyPr anchor="t" rtlCol="false" tIns="0" lIns="0" bIns="0" rIns="0">
            <a:spAutoFit/>
          </a:bodyPr>
          <a:lstStyle/>
          <a:p>
            <a:pPr algn="ctr">
              <a:lnSpc>
                <a:spcPts val="2892"/>
              </a:lnSpc>
              <a:spcBef>
                <a:spcPct val="0"/>
              </a:spcBef>
            </a:pPr>
            <a:r>
              <a:rPr lang="en-US" b="true" sz="2065">
                <a:solidFill>
                  <a:srgbClr val="006CCD"/>
                </a:solidFill>
                <a:latin typeface="Poppins Semi-Bold"/>
                <a:ea typeface="Poppins Semi-Bold"/>
                <a:cs typeface="Poppins Semi-Bold"/>
                <a:sym typeface="Poppins Semi-Bold"/>
              </a:rPr>
              <a:t>11AP</a:t>
            </a:r>
          </a:p>
        </p:txBody>
      </p:sp>
      <p:sp>
        <p:nvSpPr>
          <p:cNvPr name="TextBox 15" id="15"/>
          <p:cNvSpPr txBox="true"/>
          <p:nvPr/>
        </p:nvSpPr>
        <p:spPr>
          <a:xfrm rot="0">
            <a:off x="14404911" y="1810485"/>
            <a:ext cx="592931" cy="366628"/>
          </a:xfrm>
          <a:prstGeom prst="rect">
            <a:avLst/>
          </a:prstGeom>
        </p:spPr>
        <p:txBody>
          <a:bodyPr anchor="t" rtlCol="false" tIns="0" lIns="0" bIns="0" rIns="0">
            <a:spAutoFit/>
          </a:bodyPr>
          <a:lstStyle/>
          <a:p>
            <a:pPr algn="ctr">
              <a:lnSpc>
                <a:spcPts val="2892"/>
              </a:lnSpc>
              <a:spcBef>
                <a:spcPct val="0"/>
              </a:spcBef>
            </a:pPr>
            <a:r>
              <a:rPr lang="en-US" b="true" sz="2065">
                <a:solidFill>
                  <a:srgbClr val="006CCD"/>
                </a:solidFill>
                <a:latin typeface="Poppins Semi-Bold"/>
                <a:ea typeface="Poppins Semi-Bold"/>
                <a:cs typeface="Poppins Semi-Bold"/>
                <a:sym typeface="Poppins Semi-Bold"/>
              </a:rPr>
              <a:t>12AP</a:t>
            </a:r>
          </a:p>
        </p:txBody>
      </p:sp>
      <p:sp>
        <p:nvSpPr>
          <p:cNvPr name="TextBox 16" id="16"/>
          <p:cNvSpPr txBox="true"/>
          <p:nvPr/>
        </p:nvSpPr>
        <p:spPr>
          <a:xfrm rot="0">
            <a:off x="14404911" y="6040172"/>
            <a:ext cx="667345" cy="366628"/>
          </a:xfrm>
          <a:prstGeom prst="rect">
            <a:avLst/>
          </a:prstGeom>
        </p:spPr>
        <p:txBody>
          <a:bodyPr anchor="t" rtlCol="false" tIns="0" lIns="0" bIns="0" rIns="0">
            <a:spAutoFit/>
          </a:bodyPr>
          <a:lstStyle/>
          <a:p>
            <a:pPr algn="ctr">
              <a:lnSpc>
                <a:spcPts val="2892"/>
              </a:lnSpc>
              <a:spcBef>
                <a:spcPct val="0"/>
              </a:spcBef>
            </a:pPr>
            <a:r>
              <a:rPr lang="en-US" b="true" sz="2065">
                <a:solidFill>
                  <a:srgbClr val="006CCD"/>
                </a:solidFill>
                <a:latin typeface="Poppins Semi-Bold"/>
                <a:ea typeface="Poppins Semi-Bold"/>
                <a:cs typeface="Poppins Semi-Bold"/>
                <a:sym typeface="Poppins Semi-Bold"/>
              </a:rPr>
              <a:t>20AP</a:t>
            </a:r>
          </a:p>
        </p:txBody>
      </p:sp>
      <p:sp>
        <p:nvSpPr>
          <p:cNvPr name="TextBox 17" id="17"/>
          <p:cNvSpPr txBox="true"/>
          <p:nvPr/>
        </p:nvSpPr>
        <p:spPr>
          <a:xfrm rot="0">
            <a:off x="6931075" y="232595"/>
            <a:ext cx="4425851" cy="1123303"/>
          </a:xfrm>
          <a:prstGeom prst="rect">
            <a:avLst/>
          </a:prstGeom>
        </p:spPr>
        <p:txBody>
          <a:bodyPr anchor="t" rtlCol="false" tIns="0" lIns="0" bIns="0" rIns="0">
            <a:spAutoFit/>
          </a:bodyPr>
          <a:lstStyle/>
          <a:p>
            <a:pPr algn="ctr">
              <a:lnSpc>
                <a:spcPts val="8960"/>
              </a:lnSpc>
            </a:pPr>
            <a:r>
              <a:rPr lang="en-US" sz="6400" b="true">
                <a:solidFill>
                  <a:srgbClr val="006CCD"/>
                </a:solidFill>
                <a:latin typeface="Arimo Bold"/>
                <a:ea typeface="Arimo Bold"/>
                <a:cs typeface="Arimo Bold"/>
                <a:sym typeface="Arimo Bold"/>
              </a:rPr>
              <a:t>Floor Plans</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17259300" y="9056569"/>
            <a:ext cx="403461" cy="403461"/>
          </a:xfrm>
          <a:custGeom>
            <a:avLst/>
            <a:gdLst/>
            <a:ahLst/>
            <a:cxnLst/>
            <a:rect r="r" b="b" t="t" l="l"/>
            <a:pathLst>
              <a:path h="403461" w="403461">
                <a:moveTo>
                  <a:pt x="0" y="0"/>
                </a:moveTo>
                <a:lnTo>
                  <a:pt x="403461" y="0"/>
                </a:lnTo>
                <a:lnTo>
                  <a:pt x="403461" y="403462"/>
                </a:lnTo>
                <a:lnTo>
                  <a:pt x="0" y="40346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2006171" y="1717649"/>
            <a:ext cx="6005850" cy="4246324"/>
          </a:xfrm>
          <a:custGeom>
            <a:avLst/>
            <a:gdLst/>
            <a:ahLst/>
            <a:cxnLst/>
            <a:rect r="r" b="b" t="t" l="l"/>
            <a:pathLst>
              <a:path h="4246324" w="6005850">
                <a:moveTo>
                  <a:pt x="0" y="0"/>
                </a:moveTo>
                <a:lnTo>
                  <a:pt x="6005850" y="0"/>
                </a:lnTo>
                <a:lnTo>
                  <a:pt x="6005850" y="4246323"/>
                </a:lnTo>
                <a:lnTo>
                  <a:pt x="0" y="4246323"/>
                </a:lnTo>
                <a:lnTo>
                  <a:pt x="0" y="0"/>
                </a:lnTo>
                <a:close/>
              </a:path>
            </a:pathLst>
          </a:custGeom>
          <a:blipFill>
            <a:blip r:embed="rId5"/>
            <a:stretch>
              <a:fillRect l="0" t="0" r="0" b="0"/>
            </a:stretch>
          </a:blipFill>
        </p:spPr>
      </p:sp>
      <p:sp>
        <p:nvSpPr>
          <p:cNvPr name="Freeform 5" id="5"/>
          <p:cNvSpPr/>
          <p:nvPr/>
        </p:nvSpPr>
        <p:spPr>
          <a:xfrm flipH="false" flipV="false" rot="0">
            <a:off x="9398559" y="5986250"/>
            <a:ext cx="6025825" cy="4227493"/>
          </a:xfrm>
          <a:custGeom>
            <a:avLst/>
            <a:gdLst/>
            <a:ahLst/>
            <a:cxnLst/>
            <a:rect r="r" b="b" t="t" l="l"/>
            <a:pathLst>
              <a:path h="4227493" w="6025825">
                <a:moveTo>
                  <a:pt x="0" y="0"/>
                </a:moveTo>
                <a:lnTo>
                  <a:pt x="6025826" y="0"/>
                </a:lnTo>
                <a:lnTo>
                  <a:pt x="6025826" y="4227493"/>
                </a:lnTo>
                <a:lnTo>
                  <a:pt x="0" y="4227493"/>
                </a:lnTo>
                <a:lnTo>
                  <a:pt x="0" y="0"/>
                </a:lnTo>
                <a:close/>
              </a:path>
            </a:pathLst>
          </a:custGeom>
          <a:blipFill>
            <a:blip r:embed="rId6"/>
            <a:stretch>
              <a:fillRect l="0" t="0" r="0" b="0"/>
            </a:stretch>
          </a:blipFill>
        </p:spPr>
      </p:sp>
      <p:sp>
        <p:nvSpPr>
          <p:cNvPr name="Freeform 6" id="6"/>
          <p:cNvSpPr/>
          <p:nvPr/>
        </p:nvSpPr>
        <p:spPr>
          <a:xfrm flipH="false" flipV="false" rot="0">
            <a:off x="9398559" y="1717649"/>
            <a:ext cx="6025825" cy="4246324"/>
          </a:xfrm>
          <a:custGeom>
            <a:avLst/>
            <a:gdLst/>
            <a:ahLst/>
            <a:cxnLst/>
            <a:rect r="r" b="b" t="t" l="l"/>
            <a:pathLst>
              <a:path h="4246324" w="6025825">
                <a:moveTo>
                  <a:pt x="0" y="0"/>
                </a:moveTo>
                <a:lnTo>
                  <a:pt x="6025826" y="0"/>
                </a:lnTo>
                <a:lnTo>
                  <a:pt x="6025826" y="4246323"/>
                </a:lnTo>
                <a:lnTo>
                  <a:pt x="0" y="4246323"/>
                </a:lnTo>
                <a:lnTo>
                  <a:pt x="0" y="0"/>
                </a:lnTo>
                <a:close/>
              </a:path>
            </a:pathLst>
          </a:custGeom>
          <a:blipFill>
            <a:blip r:embed="rId7"/>
            <a:stretch>
              <a:fillRect l="0" t="0" r="0" b="0"/>
            </a:stretch>
          </a:blipFill>
        </p:spPr>
      </p:sp>
      <p:sp>
        <p:nvSpPr>
          <p:cNvPr name="AutoShape 7" id="7"/>
          <p:cNvSpPr/>
          <p:nvPr/>
        </p:nvSpPr>
        <p:spPr>
          <a:xfrm>
            <a:off x="-550598" y="1717649"/>
            <a:ext cx="19996945" cy="0"/>
          </a:xfrm>
          <a:prstGeom prst="line">
            <a:avLst/>
          </a:prstGeom>
          <a:ln cap="flat" w="38100">
            <a:gradFill>
              <a:gsLst>
                <a:gs pos="0">
                  <a:srgbClr val="006CCD">
                    <a:alpha val="0"/>
                  </a:srgbClr>
                </a:gs>
                <a:gs pos="50000">
                  <a:srgbClr val="3E67C8">
                    <a:alpha val="100000"/>
                  </a:srgbClr>
                </a:gs>
                <a:gs pos="100000">
                  <a:srgbClr val="F5AEFF">
                    <a:alpha val="0"/>
                  </a:srgbClr>
                </a:gs>
              </a:gsLst>
              <a:lin ang="0"/>
            </a:gradFill>
            <a:prstDash val="solid"/>
            <a:headEnd type="none" len="sm" w="sm"/>
            <a:tailEnd type="none" len="sm" w="sm"/>
          </a:ln>
        </p:spPr>
      </p:sp>
      <p:sp>
        <p:nvSpPr>
          <p:cNvPr name="TextBox 8" id="8"/>
          <p:cNvSpPr txBox="true"/>
          <p:nvPr/>
        </p:nvSpPr>
        <p:spPr>
          <a:xfrm rot="0">
            <a:off x="2163165" y="5467030"/>
            <a:ext cx="1273522" cy="333608"/>
          </a:xfrm>
          <a:prstGeom prst="rect">
            <a:avLst/>
          </a:prstGeom>
        </p:spPr>
        <p:txBody>
          <a:bodyPr anchor="t" rtlCol="false" tIns="0" lIns="0" bIns="0" rIns="0">
            <a:spAutoFit/>
          </a:bodyPr>
          <a:lstStyle/>
          <a:p>
            <a:pPr algn="ctr">
              <a:lnSpc>
                <a:spcPts val="2612"/>
              </a:lnSpc>
              <a:spcBef>
                <a:spcPct val="0"/>
              </a:spcBef>
            </a:pPr>
            <a:r>
              <a:rPr lang="en-US" b="true" sz="1865">
                <a:solidFill>
                  <a:srgbClr val="006CCD"/>
                </a:solidFill>
                <a:latin typeface="Poppins Semi-Bold"/>
                <a:ea typeface="Poppins Semi-Bold"/>
                <a:cs typeface="Poppins Semi-Bold"/>
                <a:sym typeface="Poppins Semi-Bold"/>
              </a:rPr>
              <a:t>5TH FLOOR</a:t>
            </a:r>
          </a:p>
        </p:txBody>
      </p:sp>
      <p:sp>
        <p:nvSpPr>
          <p:cNvPr name="Freeform 9" id="9"/>
          <p:cNvSpPr/>
          <p:nvPr/>
        </p:nvSpPr>
        <p:spPr>
          <a:xfrm flipH="false" flipV="false" rot="0">
            <a:off x="2006171" y="5963972"/>
            <a:ext cx="6006743" cy="4249771"/>
          </a:xfrm>
          <a:custGeom>
            <a:avLst/>
            <a:gdLst/>
            <a:ahLst/>
            <a:cxnLst/>
            <a:rect r="r" b="b" t="t" l="l"/>
            <a:pathLst>
              <a:path h="4249771" w="6006743">
                <a:moveTo>
                  <a:pt x="0" y="0"/>
                </a:moveTo>
                <a:lnTo>
                  <a:pt x="6006743" y="0"/>
                </a:lnTo>
                <a:lnTo>
                  <a:pt x="6006743" y="4249771"/>
                </a:lnTo>
                <a:lnTo>
                  <a:pt x="0" y="4249771"/>
                </a:lnTo>
                <a:lnTo>
                  <a:pt x="0" y="0"/>
                </a:lnTo>
                <a:close/>
              </a:path>
            </a:pathLst>
          </a:custGeom>
          <a:blipFill>
            <a:blip r:embed="rId8"/>
            <a:stretch>
              <a:fillRect l="0" t="0" r="0" b="0"/>
            </a:stretch>
          </a:blipFill>
        </p:spPr>
      </p:sp>
      <p:sp>
        <p:nvSpPr>
          <p:cNvPr name="TextBox 10" id="10"/>
          <p:cNvSpPr txBox="true"/>
          <p:nvPr/>
        </p:nvSpPr>
        <p:spPr>
          <a:xfrm rot="0">
            <a:off x="2163165" y="9669197"/>
            <a:ext cx="1272629" cy="333608"/>
          </a:xfrm>
          <a:prstGeom prst="rect">
            <a:avLst/>
          </a:prstGeom>
        </p:spPr>
        <p:txBody>
          <a:bodyPr anchor="t" rtlCol="false" tIns="0" lIns="0" bIns="0" rIns="0">
            <a:spAutoFit/>
          </a:bodyPr>
          <a:lstStyle/>
          <a:p>
            <a:pPr algn="ctr">
              <a:lnSpc>
                <a:spcPts val="2612"/>
              </a:lnSpc>
              <a:spcBef>
                <a:spcPct val="0"/>
              </a:spcBef>
            </a:pPr>
            <a:r>
              <a:rPr lang="en-US" b="true" sz="1865">
                <a:solidFill>
                  <a:srgbClr val="006CCD"/>
                </a:solidFill>
                <a:latin typeface="Poppins Semi-Bold"/>
                <a:ea typeface="Poppins Semi-Bold"/>
                <a:cs typeface="Poppins Semi-Bold"/>
                <a:sym typeface="Poppins Semi-Bold"/>
              </a:rPr>
              <a:t>6TH FLOOR</a:t>
            </a:r>
          </a:p>
        </p:txBody>
      </p:sp>
      <p:sp>
        <p:nvSpPr>
          <p:cNvPr name="TextBox 11" id="11"/>
          <p:cNvSpPr txBox="true"/>
          <p:nvPr/>
        </p:nvSpPr>
        <p:spPr>
          <a:xfrm rot="0">
            <a:off x="9573599" y="5467030"/>
            <a:ext cx="1250900" cy="333608"/>
          </a:xfrm>
          <a:prstGeom prst="rect">
            <a:avLst/>
          </a:prstGeom>
        </p:spPr>
        <p:txBody>
          <a:bodyPr anchor="t" rtlCol="false" tIns="0" lIns="0" bIns="0" rIns="0">
            <a:spAutoFit/>
          </a:bodyPr>
          <a:lstStyle/>
          <a:p>
            <a:pPr algn="ctr">
              <a:lnSpc>
                <a:spcPts val="2612"/>
              </a:lnSpc>
              <a:spcBef>
                <a:spcPct val="0"/>
              </a:spcBef>
            </a:pPr>
            <a:r>
              <a:rPr lang="en-US" b="true" sz="1865">
                <a:solidFill>
                  <a:srgbClr val="006CCD"/>
                </a:solidFill>
                <a:latin typeface="Poppins Semi-Bold"/>
                <a:ea typeface="Poppins Semi-Bold"/>
                <a:cs typeface="Poppins Semi-Bold"/>
                <a:sym typeface="Poppins Semi-Bold"/>
              </a:rPr>
              <a:t>7TH FLOOR</a:t>
            </a:r>
          </a:p>
        </p:txBody>
      </p:sp>
      <p:sp>
        <p:nvSpPr>
          <p:cNvPr name="TextBox 12" id="12"/>
          <p:cNvSpPr txBox="true"/>
          <p:nvPr/>
        </p:nvSpPr>
        <p:spPr>
          <a:xfrm rot="0">
            <a:off x="9562363" y="9697772"/>
            <a:ext cx="1273373" cy="333608"/>
          </a:xfrm>
          <a:prstGeom prst="rect">
            <a:avLst/>
          </a:prstGeom>
        </p:spPr>
        <p:txBody>
          <a:bodyPr anchor="t" rtlCol="false" tIns="0" lIns="0" bIns="0" rIns="0">
            <a:spAutoFit/>
          </a:bodyPr>
          <a:lstStyle/>
          <a:p>
            <a:pPr algn="ctr">
              <a:lnSpc>
                <a:spcPts val="2612"/>
              </a:lnSpc>
              <a:spcBef>
                <a:spcPct val="0"/>
              </a:spcBef>
            </a:pPr>
            <a:r>
              <a:rPr lang="en-US" b="true" sz="1865">
                <a:solidFill>
                  <a:srgbClr val="006CCD"/>
                </a:solidFill>
                <a:latin typeface="Poppins Semi-Bold"/>
                <a:ea typeface="Poppins Semi-Bold"/>
                <a:cs typeface="Poppins Semi-Bold"/>
                <a:sym typeface="Poppins Semi-Bold"/>
              </a:rPr>
              <a:t>8TH FLOOR</a:t>
            </a:r>
          </a:p>
        </p:txBody>
      </p:sp>
      <p:sp>
        <p:nvSpPr>
          <p:cNvPr name="TextBox 13" id="13"/>
          <p:cNvSpPr txBox="true"/>
          <p:nvPr/>
        </p:nvSpPr>
        <p:spPr>
          <a:xfrm rot="0">
            <a:off x="7247609" y="6059222"/>
            <a:ext cx="655141" cy="366628"/>
          </a:xfrm>
          <a:prstGeom prst="rect">
            <a:avLst/>
          </a:prstGeom>
        </p:spPr>
        <p:txBody>
          <a:bodyPr anchor="t" rtlCol="false" tIns="0" lIns="0" bIns="0" rIns="0">
            <a:spAutoFit/>
          </a:bodyPr>
          <a:lstStyle/>
          <a:p>
            <a:pPr algn="ctr">
              <a:lnSpc>
                <a:spcPts val="2892"/>
              </a:lnSpc>
              <a:spcBef>
                <a:spcPct val="0"/>
              </a:spcBef>
            </a:pPr>
            <a:r>
              <a:rPr lang="en-US" b="true" sz="2065">
                <a:solidFill>
                  <a:srgbClr val="006CCD"/>
                </a:solidFill>
                <a:latin typeface="Poppins Semi-Bold"/>
                <a:ea typeface="Poppins Semi-Bold"/>
                <a:cs typeface="Poppins Semi-Bold"/>
                <a:sym typeface="Poppins Semi-Bold"/>
              </a:rPr>
              <a:t>23AP</a:t>
            </a:r>
          </a:p>
        </p:txBody>
      </p:sp>
      <p:sp>
        <p:nvSpPr>
          <p:cNvPr name="TextBox 14" id="14"/>
          <p:cNvSpPr txBox="true"/>
          <p:nvPr/>
        </p:nvSpPr>
        <p:spPr>
          <a:xfrm rot="0">
            <a:off x="14659930" y="1832040"/>
            <a:ext cx="667345" cy="366628"/>
          </a:xfrm>
          <a:prstGeom prst="rect">
            <a:avLst/>
          </a:prstGeom>
        </p:spPr>
        <p:txBody>
          <a:bodyPr anchor="t" rtlCol="false" tIns="0" lIns="0" bIns="0" rIns="0">
            <a:spAutoFit/>
          </a:bodyPr>
          <a:lstStyle/>
          <a:p>
            <a:pPr algn="ctr">
              <a:lnSpc>
                <a:spcPts val="2892"/>
              </a:lnSpc>
              <a:spcBef>
                <a:spcPct val="0"/>
              </a:spcBef>
            </a:pPr>
            <a:r>
              <a:rPr lang="en-US" b="true" sz="2065">
                <a:solidFill>
                  <a:srgbClr val="006CCD"/>
                </a:solidFill>
                <a:latin typeface="Poppins Semi-Bold"/>
                <a:ea typeface="Poppins Semi-Bold"/>
                <a:cs typeface="Poppins Semi-Bold"/>
                <a:sym typeface="Poppins Semi-Bold"/>
              </a:rPr>
              <a:t>20AP</a:t>
            </a:r>
          </a:p>
        </p:txBody>
      </p:sp>
      <p:sp>
        <p:nvSpPr>
          <p:cNvPr name="TextBox 15" id="15"/>
          <p:cNvSpPr txBox="true"/>
          <p:nvPr/>
        </p:nvSpPr>
        <p:spPr>
          <a:xfrm rot="0">
            <a:off x="7291811" y="1832040"/>
            <a:ext cx="610939" cy="366628"/>
          </a:xfrm>
          <a:prstGeom prst="rect">
            <a:avLst/>
          </a:prstGeom>
        </p:spPr>
        <p:txBody>
          <a:bodyPr anchor="t" rtlCol="false" tIns="0" lIns="0" bIns="0" rIns="0">
            <a:spAutoFit/>
          </a:bodyPr>
          <a:lstStyle/>
          <a:p>
            <a:pPr algn="ctr">
              <a:lnSpc>
                <a:spcPts val="2892"/>
              </a:lnSpc>
              <a:spcBef>
                <a:spcPct val="0"/>
              </a:spcBef>
            </a:pPr>
            <a:r>
              <a:rPr lang="en-US" b="true" sz="2065">
                <a:solidFill>
                  <a:srgbClr val="006CCD"/>
                </a:solidFill>
                <a:latin typeface="Poppins Semi-Bold"/>
                <a:ea typeface="Poppins Semi-Bold"/>
                <a:cs typeface="Poppins Semi-Bold"/>
                <a:sym typeface="Poppins Semi-Bold"/>
              </a:rPr>
              <a:t>18AP</a:t>
            </a:r>
          </a:p>
        </p:txBody>
      </p:sp>
      <p:sp>
        <p:nvSpPr>
          <p:cNvPr name="TextBox 16" id="16"/>
          <p:cNvSpPr txBox="true"/>
          <p:nvPr/>
        </p:nvSpPr>
        <p:spPr>
          <a:xfrm rot="0">
            <a:off x="14659930" y="6059222"/>
            <a:ext cx="537270" cy="366628"/>
          </a:xfrm>
          <a:prstGeom prst="rect">
            <a:avLst/>
          </a:prstGeom>
        </p:spPr>
        <p:txBody>
          <a:bodyPr anchor="t" rtlCol="false" tIns="0" lIns="0" bIns="0" rIns="0">
            <a:spAutoFit/>
          </a:bodyPr>
          <a:lstStyle/>
          <a:p>
            <a:pPr algn="ctr">
              <a:lnSpc>
                <a:spcPts val="2892"/>
              </a:lnSpc>
              <a:spcBef>
                <a:spcPct val="0"/>
              </a:spcBef>
            </a:pPr>
            <a:r>
              <a:rPr lang="en-US" b="true" sz="2065">
                <a:solidFill>
                  <a:srgbClr val="006CCD"/>
                </a:solidFill>
                <a:latin typeface="Poppins Semi-Bold"/>
                <a:ea typeface="Poppins Semi-Bold"/>
                <a:cs typeface="Poppins Semi-Bold"/>
                <a:sym typeface="Poppins Semi-Bold"/>
              </a:rPr>
              <a:t>11AP</a:t>
            </a:r>
          </a:p>
        </p:txBody>
      </p:sp>
      <p:sp>
        <p:nvSpPr>
          <p:cNvPr name="TextBox 17" id="17"/>
          <p:cNvSpPr txBox="true"/>
          <p:nvPr/>
        </p:nvSpPr>
        <p:spPr>
          <a:xfrm rot="0">
            <a:off x="6931075" y="232595"/>
            <a:ext cx="4425851" cy="1123303"/>
          </a:xfrm>
          <a:prstGeom prst="rect">
            <a:avLst/>
          </a:prstGeom>
        </p:spPr>
        <p:txBody>
          <a:bodyPr anchor="t" rtlCol="false" tIns="0" lIns="0" bIns="0" rIns="0">
            <a:spAutoFit/>
          </a:bodyPr>
          <a:lstStyle/>
          <a:p>
            <a:pPr algn="ctr">
              <a:lnSpc>
                <a:spcPts val="8960"/>
              </a:lnSpc>
            </a:pPr>
            <a:r>
              <a:rPr lang="en-US" sz="6400" b="true">
                <a:solidFill>
                  <a:srgbClr val="006CCD"/>
                </a:solidFill>
                <a:latin typeface="Arimo Bold"/>
                <a:ea typeface="Arimo Bold"/>
                <a:cs typeface="Arimo Bold"/>
                <a:sym typeface="Arimo Bold"/>
              </a:rPr>
              <a:t>Floor Plans</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17259300" y="9056569"/>
            <a:ext cx="403461" cy="403461"/>
          </a:xfrm>
          <a:custGeom>
            <a:avLst/>
            <a:gdLst/>
            <a:ahLst/>
            <a:cxnLst/>
            <a:rect r="r" b="b" t="t" l="l"/>
            <a:pathLst>
              <a:path h="403461" w="403461">
                <a:moveTo>
                  <a:pt x="0" y="0"/>
                </a:moveTo>
                <a:lnTo>
                  <a:pt x="403461" y="0"/>
                </a:lnTo>
                <a:lnTo>
                  <a:pt x="403461" y="403462"/>
                </a:lnTo>
                <a:lnTo>
                  <a:pt x="0" y="40346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295826" y="2192937"/>
            <a:ext cx="4211257" cy="4211257"/>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6CCD">
                    <a:alpha val="100000"/>
                  </a:srgbClr>
                </a:gs>
                <a:gs pos="100000">
                  <a:srgbClr val="F5AEFF">
                    <a:alpha val="0"/>
                  </a:srgbClr>
                </a:gs>
              </a:gsLst>
              <a:lin ang="0"/>
            </a:gradFill>
          </p:spPr>
        </p:sp>
        <p:sp>
          <p:nvSpPr>
            <p:cNvPr name="TextBox 6" id="6"/>
            <p:cNvSpPr txBox="true"/>
            <p:nvPr/>
          </p:nvSpPr>
          <p:spPr>
            <a:xfrm>
              <a:off x="76200" y="38100"/>
              <a:ext cx="660400" cy="698500"/>
            </a:xfrm>
            <a:prstGeom prst="rect">
              <a:avLst/>
            </a:prstGeom>
          </p:spPr>
          <p:txBody>
            <a:bodyPr anchor="ctr" rtlCol="false" tIns="50800" lIns="50800" bIns="50800" rIns="50800"/>
            <a:lstStyle/>
            <a:p>
              <a:pPr algn="ctr">
                <a:lnSpc>
                  <a:spcPts val="2199"/>
                </a:lnSpc>
              </a:pPr>
            </a:p>
          </p:txBody>
        </p:sp>
      </p:grpSp>
      <p:sp>
        <p:nvSpPr>
          <p:cNvPr name="AutoShape 7" id="7"/>
          <p:cNvSpPr/>
          <p:nvPr/>
        </p:nvSpPr>
        <p:spPr>
          <a:xfrm>
            <a:off x="-550598" y="1717649"/>
            <a:ext cx="19996945" cy="0"/>
          </a:xfrm>
          <a:prstGeom prst="line">
            <a:avLst/>
          </a:prstGeom>
          <a:ln cap="flat" w="38100">
            <a:gradFill>
              <a:gsLst>
                <a:gs pos="0">
                  <a:srgbClr val="006CCD">
                    <a:alpha val="0"/>
                  </a:srgbClr>
                </a:gs>
                <a:gs pos="50000">
                  <a:srgbClr val="3E67C8">
                    <a:alpha val="100000"/>
                  </a:srgbClr>
                </a:gs>
                <a:gs pos="100000">
                  <a:srgbClr val="F5AEFF">
                    <a:alpha val="0"/>
                  </a:srgbClr>
                </a:gs>
              </a:gsLst>
              <a:lin ang="0"/>
            </a:gradFill>
            <a:prstDash val="solid"/>
            <a:headEnd type="none" len="sm" w="sm"/>
            <a:tailEnd type="none" len="sm" w="sm"/>
          </a:ln>
        </p:spPr>
      </p:sp>
      <p:sp>
        <p:nvSpPr>
          <p:cNvPr name="TextBox 8" id="8"/>
          <p:cNvSpPr txBox="true"/>
          <p:nvPr/>
        </p:nvSpPr>
        <p:spPr>
          <a:xfrm rot="0">
            <a:off x="6931447" y="232595"/>
            <a:ext cx="4425107" cy="1123303"/>
          </a:xfrm>
          <a:prstGeom prst="rect">
            <a:avLst/>
          </a:prstGeom>
        </p:spPr>
        <p:txBody>
          <a:bodyPr anchor="t" rtlCol="false" tIns="0" lIns="0" bIns="0" rIns="0">
            <a:spAutoFit/>
          </a:bodyPr>
          <a:lstStyle/>
          <a:p>
            <a:pPr algn="ctr">
              <a:lnSpc>
                <a:spcPts val="8960"/>
              </a:lnSpc>
            </a:pPr>
            <a:r>
              <a:rPr lang="en-US" sz="6400" b="true">
                <a:solidFill>
                  <a:srgbClr val="006CCD"/>
                </a:solidFill>
                <a:latin typeface="Arimo Bold"/>
                <a:ea typeface="Arimo Bold"/>
                <a:cs typeface="Arimo Bold"/>
                <a:sym typeface="Arimo Bold"/>
              </a:rPr>
              <a:t>Conclusion</a:t>
            </a:r>
          </a:p>
        </p:txBody>
      </p:sp>
      <p:sp>
        <p:nvSpPr>
          <p:cNvPr name="TextBox 9" id="9"/>
          <p:cNvSpPr txBox="true"/>
          <p:nvPr/>
        </p:nvSpPr>
        <p:spPr>
          <a:xfrm rot="0">
            <a:off x="6168585" y="2471687"/>
            <a:ext cx="8596279" cy="5286475"/>
          </a:xfrm>
          <a:prstGeom prst="rect">
            <a:avLst/>
          </a:prstGeom>
        </p:spPr>
        <p:txBody>
          <a:bodyPr anchor="t" rtlCol="false" tIns="0" lIns="0" bIns="0" rIns="0">
            <a:spAutoFit/>
          </a:bodyPr>
          <a:lstStyle/>
          <a:p>
            <a:pPr algn="just">
              <a:lnSpc>
                <a:spcPts val="3238"/>
              </a:lnSpc>
            </a:pPr>
            <a:r>
              <a:rPr lang="en-US" sz="2313" b="true">
                <a:solidFill>
                  <a:srgbClr val="006CCD"/>
                </a:solidFill>
                <a:latin typeface="Poppins Medium"/>
                <a:ea typeface="Poppins Medium"/>
                <a:cs typeface="Poppins Medium"/>
                <a:sym typeface="Poppins Medium"/>
              </a:rPr>
              <a:t>In our project, we deployed a total of 130 Access Points to establish a robust and seamless wireless network across a large area. The setup process involved carefully considering factors such as the size of the area, user density, and optimal signal strength to develop the most efficient network design.</a:t>
            </a:r>
          </a:p>
          <a:p>
            <a:pPr algn="just">
              <a:lnSpc>
                <a:spcPts val="3238"/>
              </a:lnSpc>
            </a:pPr>
          </a:p>
          <a:p>
            <a:pPr algn="just">
              <a:lnSpc>
                <a:spcPts val="3238"/>
              </a:lnSpc>
            </a:pPr>
            <a:r>
              <a:rPr lang="en-US" sz="2313" b="true">
                <a:solidFill>
                  <a:srgbClr val="006CCD"/>
                </a:solidFill>
                <a:latin typeface="Poppins Medium"/>
                <a:ea typeface="Poppins Medium"/>
                <a:cs typeface="Poppins Medium"/>
                <a:sym typeface="Poppins Medium"/>
              </a:rPr>
              <a:t>As a result, this project successfully enhanced the existing network infrastructure, ensuring reliable connectivity across all spaces. Additionally, the network was designed with future scalability in mind, allowing it to meet evolving demands and technological advancements.</a:t>
            </a:r>
          </a:p>
          <a:p>
            <a:pPr algn="just">
              <a:lnSpc>
                <a:spcPts val="3238"/>
              </a:lnSpc>
              <a:spcBef>
                <a:spcPct val="0"/>
              </a:spcBef>
            </a:pP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AutoShape 3" id="3"/>
          <p:cNvSpPr/>
          <p:nvPr/>
        </p:nvSpPr>
        <p:spPr>
          <a:xfrm>
            <a:off x="-550598" y="1717649"/>
            <a:ext cx="19996945" cy="0"/>
          </a:xfrm>
          <a:prstGeom prst="line">
            <a:avLst/>
          </a:prstGeom>
          <a:ln cap="flat" w="38100">
            <a:gradFill>
              <a:gsLst>
                <a:gs pos="0">
                  <a:srgbClr val="006CCD">
                    <a:alpha val="0"/>
                  </a:srgbClr>
                </a:gs>
                <a:gs pos="50000">
                  <a:srgbClr val="3E67C8">
                    <a:alpha val="100000"/>
                  </a:srgbClr>
                </a:gs>
                <a:gs pos="100000">
                  <a:srgbClr val="F5AEFF">
                    <a:alpha val="0"/>
                  </a:srgbClr>
                </a:gs>
              </a:gsLst>
              <a:lin ang="0"/>
            </a:gradFill>
            <a:prstDash val="solid"/>
            <a:headEnd type="none" len="sm" w="sm"/>
            <a:tailEnd type="none" len="sm" w="sm"/>
          </a:ln>
        </p:spPr>
      </p:sp>
      <p:sp>
        <p:nvSpPr>
          <p:cNvPr name="TextBox 4" id="4"/>
          <p:cNvSpPr txBox="true"/>
          <p:nvPr/>
        </p:nvSpPr>
        <p:spPr>
          <a:xfrm rot="0">
            <a:off x="5961112" y="4950971"/>
            <a:ext cx="3841350" cy="1037211"/>
          </a:xfrm>
          <a:prstGeom prst="rect">
            <a:avLst/>
          </a:prstGeom>
        </p:spPr>
        <p:txBody>
          <a:bodyPr anchor="t" rtlCol="false" tIns="0" lIns="0" bIns="0" rIns="0">
            <a:spAutoFit/>
          </a:bodyPr>
          <a:lstStyle/>
          <a:p>
            <a:pPr algn="l">
              <a:lnSpc>
                <a:spcPts val="7574"/>
              </a:lnSpc>
            </a:pPr>
            <a:r>
              <a:rPr lang="en-US" sz="8510" b="true">
                <a:solidFill>
                  <a:srgbClr val="3E67C8"/>
                </a:solidFill>
                <a:latin typeface="Montserrat Ultra-Bold"/>
                <a:ea typeface="Montserrat Ultra-Bold"/>
                <a:cs typeface="Montserrat Ultra-Bold"/>
                <a:sym typeface="Montserrat Ultra-Bold"/>
              </a:rPr>
              <a:t>Thank</a:t>
            </a:r>
          </a:p>
        </p:txBody>
      </p:sp>
      <p:sp>
        <p:nvSpPr>
          <p:cNvPr name="TextBox 5" id="5"/>
          <p:cNvSpPr txBox="true"/>
          <p:nvPr/>
        </p:nvSpPr>
        <p:spPr>
          <a:xfrm rot="0">
            <a:off x="9802461" y="4950971"/>
            <a:ext cx="2917713" cy="1037211"/>
          </a:xfrm>
          <a:prstGeom prst="rect">
            <a:avLst/>
          </a:prstGeom>
        </p:spPr>
        <p:txBody>
          <a:bodyPr anchor="t" rtlCol="false" tIns="0" lIns="0" bIns="0" rIns="0">
            <a:spAutoFit/>
          </a:bodyPr>
          <a:lstStyle/>
          <a:p>
            <a:pPr algn="l">
              <a:lnSpc>
                <a:spcPts val="7574"/>
              </a:lnSpc>
            </a:pPr>
            <a:r>
              <a:rPr lang="en-US" sz="8510" b="true">
                <a:solidFill>
                  <a:srgbClr val="3E67C8"/>
                </a:solidFill>
                <a:latin typeface="Montserrat Semi-Bold"/>
                <a:ea typeface="Montserrat Semi-Bold"/>
                <a:cs typeface="Montserrat Semi-Bold"/>
                <a:sym typeface="Montserrat Semi-Bold"/>
              </a:rPr>
              <a:t>You.</a:t>
            </a:r>
          </a:p>
        </p:txBody>
      </p:sp>
      <p:sp>
        <p:nvSpPr>
          <p:cNvPr name="TextBox 6" id="6"/>
          <p:cNvSpPr txBox="true"/>
          <p:nvPr/>
        </p:nvSpPr>
        <p:spPr>
          <a:xfrm rot="0">
            <a:off x="9760143" y="3944628"/>
            <a:ext cx="2917713" cy="1037211"/>
          </a:xfrm>
          <a:prstGeom prst="rect">
            <a:avLst/>
          </a:prstGeom>
        </p:spPr>
        <p:txBody>
          <a:bodyPr anchor="t" rtlCol="false" tIns="0" lIns="0" bIns="0" rIns="0">
            <a:spAutoFit/>
          </a:bodyPr>
          <a:lstStyle/>
          <a:p>
            <a:pPr algn="l">
              <a:lnSpc>
                <a:spcPts val="7574"/>
              </a:lnSpc>
            </a:pPr>
            <a:r>
              <a:rPr lang="en-US" sz="8510" b="true">
                <a:solidFill>
                  <a:srgbClr val="3E67C8"/>
                </a:solidFill>
                <a:latin typeface="Montserrat Semi-Bold"/>
                <a:ea typeface="Montserrat Semi-Bold"/>
                <a:cs typeface="Montserrat Semi-Bold"/>
                <a:sym typeface="Montserrat Semi-Bold"/>
              </a:rPr>
              <a:t>You.</a:t>
            </a:r>
          </a:p>
        </p:txBody>
      </p:sp>
      <p:sp>
        <p:nvSpPr>
          <p:cNvPr name="TextBox 7" id="7"/>
          <p:cNvSpPr txBox="true"/>
          <p:nvPr/>
        </p:nvSpPr>
        <p:spPr>
          <a:xfrm rot="0">
            <a:off x="5918794" y="3944628"/>
            <a:ext cx="3841350" cy="1037211"/>
          </a:xfrm>
          <a:prstGeom prst="rect">
            <a:avLst/>
          </a:prstGeom>
        </p:spPr>
        <p:txBody>
          <a:bodyPr anchor="t" rtlCol="false" tIns="0" lIns="0" bIns="0" rIns="0">
            <a:spAutoFit/>
          </a:bodyPr>
          <a:lstStyle/>
          <a:p>
            <a:pPr algn="l">
              <a:lnSpc>
                <a:spcPts val="7574"/>
              </a:lnSpc>
            </a:pPr>
            <a:r>
              <a:rPr lang="en-US" sz="8510" b="true">
                <a:solidFill>
                  <a:srgbClr val="3E67C8"/>
                </a:solidFill>
                <a:latin typeface="Montserrat Ultra-Bold"/>
                <a:ea typeface="Montserrat Ultra-Bold"/>
                <a:cs typeface="Montserrat Ultra-Bold"/>
                <a:sym typeface="Montserrat Ultra-Bold"/>
              </a:rPr>
              <a:t>Thank</a:t>
            </a:r>
          </a:p>
        </p:txBody>
      </p:sp>
      <p:sp>
        <p:nvSpPr>
          <p:cNvPr name="TextBox 8" id="8"/>
          <p:cNvSpPr txBox="true"/>
          <p:nvPr/>
        </p:nvSpPr>
        <p:spPr>
          <a:xfrm rot="0">
            <a:off x="9760143" y="6061854"/>
            <a:ext cx="2917713" cy="1037211"/>
          </a:xfrm>
          <a:prstGeom prst="rect">
            <a:avLst/>
          </a:prstGeom>
        </p:spPr>
        <p:txBody>
          <a:bodyPr anchor="t" rtlCol="false" tIns="0" lIns="0" bIns="0" rIns="0">
            <a:spAutoFit/>
          </a:bodyPr>
          <a:lstStyle/>
          <a:p>
            <a:pPr algn="l">
              <a:lnSpc>
                <a:spcPts val="7574"/>
              </a:lnSpc>
            </a:pPr>
            <a:r>
              <a:rPr lang="en-US" sz="8510" b="true">
                <a:solidFill>
                  <a:srgbClr val="3E67C8"/>
                </a:solidFill>
                <a:latin typeface="Montserrat Semi-Bold"/>
                <a:ea typeface="Montserrat Semi-Bold"/>
                <a:cs typeface="Montserrat Semi-Bold"/>
                <a:sym typeface="Montserrat Semi-Bold"/>
              </a:rPr>
              <a:t>You.</a:t>
            </a:r>
          </a:p>
        </p:txBody>
      </p:sp>
      <p:sp>
        <p:nvSpPr>
          <p:cNvPr name="TextBox 9" id="9"/>
          <p:cNvSpPr txBox="true"/>
          <p:nvPr/>
        </p:nvSpPr>
        <p:spPr>
          <a:xfrm rot="0">
            <a:off x="5918794" y="6061854"/>
            <a:ext cx="3841350" cy="1037211"/>
          </a:xfrm>
          <a:prstGeom prst="rect">
            <a:avLst/>
          </a:prstGeom>
        </p:spPr>
        <p:txBody>
          <a:bodyPr anchor="t" rtlCol="false" tIns="0" lIns="0" bIns="0" rIns="0">
            <a:spAutoFit/>
          </a:bodyPr>
          <a:lstStyle/>
          <a:p>
            <a:pPr algn="l">
              <a:lnSpc>
                <a:spcPts val="7574"/>
              </a:lnSpc>
            </a:pPr>
            <a:r>
              <a:rPr lang="en-US" sz="8510" b="true">
                <a:solidFill>
                  <a:srgbClr val="3E67C8"/>
                </a:solidFill>
                <a:latin typeface="Montserrat Ultra-Bold"/>
                <a:ea typeface="Montserrat Ultra-Bold"/>
                <a:cs typeface="Montserrat Ultra-Bold"/>
                <a:sym typeface="Montserrat Ultra-Bold"/>
              </a:rPr>
              <a:t>Thank</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grpSp>
        <p:nvGrpSpPr>
          <p:cNvPr name="Group 3" id="3"/>
          <p:cNvGrpSpPr/>
          <p:nvPr/>
        </p:nvGrpSpPr>
        <p:grpSpPr>
          <a:xfrm rot="0">
            <a:off x="295826" y="2192937"/>
            <a:ext cx="4211257" cy="4211257"/>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6CCD">
                    <a:alpha val="100000"/>
                  </a:srgbClr>
                </a:gs>
                <a:gs pos="100000">
                  <a:srgbClr val="F5AEFF">
                    <a:alpha val="0"/>
                  </a:srgbClr>
                </a:gs>
              </a:gsLst>
              <a:lin ang="0"/>
            </a:gradFill>
          </p:spPr>
        </p:sp>
        <p:sp>
          <p:nvSpPr>
            <p:cNvPr name="TextBox 5" id="5"/>
            <p:cNvSpPr txBox="true"/>
            <p:nvPr/>
          </p:nvSpPr>
          <p:spPr>
            <a:xfrm>
              <a:off x="76200" y="38100"/>
              <a:ext cx="660400" cy="698500"/>
            </a:xfrm>
            <a:prstGeom prst="rect">
              <a:avLst/>
            </a:prstGeom>
          </p:spPr>
          <p:txBody>
            <a:bodyPr anchor="ctr" rtlCol="false" tIns="50800" lIns="50800" bIns="50800" rIns="50800"/>
            <a:lstStyle/>
            <a:p>
              <a:pPr algn="ctr">
                <a:lnSpc>
                  <a:spcPts val="2199"/>
                </a:lnSpc>
              </a:pPr>
            </a:p>
          </p:txBody>
        </p:sp>
      </p:grpSp>
      <p:sp>
        <p:nvSpPr>
          <p:cNvPr name="AutoShape 6" id="6"/>
          <p:cNvSpPr/>
          <p:nvPr/>
        </p:nvSpPr>
        <p:spPr>
          <a:xfrm>
            <a:off x="-550598" y="1717649"/>
            <a:ext cx="19996945" cy="0"/>
          </a:xfrm>
          <a:prstGeom prst="line">
            <a:avLst/>
          </a:prstGeom>
          <a:ln cap="flat" w="38100">
            <a:gradFill>
              <a:gsLst>
                <a:gs pos="0">
                  <a:srgbClr val="006CCD">
                    <a:alpha val="0"/>
                  </a:srgbClr>
                </a:gs>
                <a:gs pos="50000">
                  <a:srgbClr val="3E67C8">
                    <a:alpha val="100000"/>
                  </a:srgbClr>
                </a:gs>
                <a:gs pos="100000">
                  <a:srgbClr val="F5AEFF">
                    <a:alpha val="0"/>
                  </a:srgbClr>
                </a:gs>
              </a:gsLst>
              <a:lin ang="0"/>
            </a:gradFill>
            <a:prstDash val="solid"/>
            <a:headEnd type="none" len="sm" w="sm"/>
            <a:tailEnd type="none" len="sm" w="sm"/>
          </a:ln>
        </p:spPr>
      </p:sp>
      <p:sp>
        <p:nvSpPr>
          <p:cNvPr name="Freeform 7" id="7"/>
          <p:cNvSpPr/>
          <p:nvPr/>
        </p:nvSpPr>
        <p:spPr>
          <a:xfrm flipH="false" flipV="false" rot="0">
            <a:off x="11417380" y="1787322"/>
            <a:ext cx="6353323" cy="3356178"/>
          </a:xfrm>
          <a:custGeom>
            <a:avLst/>
            <a:gdLst/>
            <a:ahLst/>
            <a:cxnLst/>
            <a:rect r="r" b="b" t="t" l="l"/>
            <a:pathLst>
              <a:path h="3356178" w="6353323">
                <a:moveTo>
                  <a:pt x="0" y="0"/>
                </a:moveTo>
                <a:lnTo>
                  <a:pt x="6353323" y="0"/>
                </a:lnTo>
                <a:lnTo>
                  <a:pt x="6353323" y="3356178"/>
                </a:lnTo>
                <a:lnTo>
                  <a:pt x="0" y="3356178"/>
                </a:lnTo>
                <a:lnTo>
                  <a:pt x="0" y="0"/>
                </a:lnTo>
                <a:close/>
              </a:path>
            </a:pathLst>
          </a:custGeom>
          <a:blipFill>
            <a:blip r:embed="rId3"/>
            <a:stretch>
              <a:fillRect l="-44284" t="-78837" r="-67514" b="-45347"/>
            </a:stretch>
          </a:blipFill>
        </p:spPr>
      </p:sp>
      <p:sp>
        <p:nvSpPr>
          <p:cNvPr name="Freeform 8" id="8"/>
          <p:cNvSpPr/>
          <p:nvPr/>
        </p:nvSpPr>
        <p:spPr>
          <a:xfrm flipH="false" flipV="false" rot="0">
            <a:off x="11424520" y="5576297"/>
            <a:ext cx="6346183" cy="3286687"/>
          </a:xfrm>
          <a:custGeom>
            <a:avLst/>
            <a:gdLst/>
            <a:ahLst/>
            <a:cxnLst/>
            <a:rect r="r" b="b" t="t" l="l"/>
            <a:pathLst>
              <a:path h="3286687" w="6346183">
                <a:moveTo>
                  <a:pt x="0" y="0"/>
                </a:moveTo>
                <a:lnTo>
                  <a:pt x="6346183" y="0"/>
                </a:lnTo>
                <a:lnTo>
                  <a:pt x="6346183" y="3286687"/>
                </a:lnTo>
                <a:lnTo>
                  <a:pt x="0" y="3286687"/>
                </a:lnTo>
                <a:lnTo>
                  <a:pt x="0" y="0"/>
                </a:lnTo>
                <a:close/>
              </a:path>
            </a:pathLst>
          </a:custGeom>
          <a:blipFill>
            <a:blip r:embed="rId4"/>
            <a:stretch>
              <a:fillRect l="-43121" t="-57425" r="-62345" b="-35302"/>
            </a:stretch>
          </a:blipFill>
        </p:spPr>
      </p:sp>
      <p:sp>
        <p:nvSpPr>
          <p:cNvPr name="TextBox 9" id="9"/>
          <p:cNvSpPr txBox="true"/>
          <p:nvPr/>
        </p:nvSpPr>
        <p:spPr>
          <a:xfrm rot="0">
            <a:off x="10983769" y="9141471"/>
            <a:ext cx="7220545" cy="274424"/>
          </a:xfrm>
          <a:prstGeom prst="rect">
            <a:avLst/>
          </a:prstGeom>
        </p:spPr>
        <p:txBody>
          <a:bodyPr anchor="t" rtlCol="false" tIns="0" lIns="0" bIns="0" rIns="0">
            <a:spAutoFit/>
          </a:bodyPr>
          <a:lstStyle/>
          <a:p>
            <a:pPr algn="ctr">
              <a:lnSpc>
                <a:spcPts val="2199"/>
              </a:lnSpc>
              <a:spcBef>
                <a:spcPct val="0"/>
              </a:spcBef>
            </a:pPr>
            <a:r>
              <a:rPr lang="en-US" b="true" sz="1570">
                <a:solidFill>
                  <a:srgbClr val="006CCD"/>
                </a:solidFill>
                <a:latin typeface="Poppins Medium"/>
                <a:ea typeface="Poppins Medium"/>
                <a:cs typeface="Poppins Medium"/>
                <a:sym typeface="Poppins Medium"/>
              </a:rPr>
              <a:t>Figure 2: Results of the Speed Tests Conducted in the Faculty of Fine Arts</a:t>
            </a:r>
          </a:p>
        </p:txBody>
      </p:sp>
      <p:sp>
        <p:nvSpPr>
          <p:cNvPr name="TextBox 10" id="10"/>
          <p:cNvSpPr txBox="true"/>
          <p:nvPr/>
        </p:nvSpPr>
        <p:spPr>
          <a:xfrm rot="0">
            <a:off x="957214" y="3302179"/>
            <a:ext cx="9510935" cy="4865082"/>
          </a:xfrm>
          <a:prstGeom prst="rect">
            <a:avLst/>
          </a:prstGeom>
        </p:spPr>
        <p:txBody>
          <a:bodyPr anchor="t" rtlCol="false" tIns="0" lIns="0" bIns="0" rIns="0">
            <a:spAutoFit/>
          </a:bodyPr>
          <a:lstStyle/>
          <a:p>
            <a:pPr algn="l">
              <a:lnSpc>
                <a:spcPts val="2977"/>
              </a:lnSpc>
            </a:pPr>
            <a:r>
              <a:rPr lang="en-US" sz="2126" b="true">
                <a:solidFill>
                  <a:srgbClr val="006CCD"/>
                </a:solidFill>
                <a:latin typeface="Poppins Medium"/>
                <a:ea typeface="Poppins Medium"/>
                <a:cs typeface="Poppins Medium"/>
                <a:sym typeface="Poppins Medium"/>
              </a:rPr>
              <a:t>The internet connection for the Faculty of Fine Arts is provided through two separate system rooms in the building. The system room on the 4th floor distributes internet to floors 0-5, while the system room on the 6th floor serves floors 6-8. The internet is delivered to the building via fiber optic cable, but distribution to the floors within the building is carried out using copper cables (Ethernet).</a:t>
            </a:r>
          </a:p>
          <a:p>
            <a:pPr algn="l">
              <a:lnSpc>
                <a:spcPts val="2977"/>
              </a:lnSpc>
            </a:pPr>
          </a:p>
          <a:p>
            <a:pPr algn="l">
              <a:lnSpc>
                <a:spcPts val="2977"/>
              </a:lnSpc>
            </a:pPr>
            <a:r>
              <a:rPr lang="en-US" sz="2126" b="true">
                <a:solidFill>
                  <a:srgbClr val="006CCD"/>
                </a:solidFill>
                <a:latin typeface="Poppins Medium"/>
                <a:ea typeface="Poppins Medium"/>
                <a:cs typeface="Poppins Medium"/>
                <a:sym typeface="Poppins Medium"/>
              </a:rPr>
              <a:t>In both system rooms, connections are managed through switches. According to the speed tests we conducted, the internet speed allocated to the building was measured to be approximately 50 Mbps in both system rooms. This speed is shared among users throughout the faculty.</a:t>
            </a:r>
          </a:p>
          <a:p>
            <a:pPr algn="l">
              <a:lnSpc>
                <a:spcPts val="2977"/>
              </a:lnSpc>
              <a:spcBef>
                <a:spcPct val="0"/>
              </a:spcBef>
            </a:pPr>
          </a:p>
        </p:txBody>
      </p:sp>
      <p:sp>
        <p:nvSpPr>
          <p:cNvPr name="TextBox 11" id="11"/>
          <p:cNvSpPr txBox="true"/>
          <p:nvPr/>
        </p:nvSpPr>
        <p:spPr>
          <a:xfrm rot="0">
            <a:off x="4921969" y="517128"/>
            <a:ext cx="8444061" cy="899319"/>
          </a:xfrm>
          <a:prstGeom prst="rect">
            <a:avLst/>
          </a:prstGeom>
        </p:spPr>
        <p:txBody>
          <a:bodyPr anchor="t" rtlCol="false" tIns="0" lIns="0" bIns="0" rIns="0">
            <a:spAutoFit/>
          </a:bodyPr>
          <a:lstStyle/>
          <a:p>
            <a:pPr algn="ctr">
              <a:lnSpc>
                <a:spcPts val="7131"/>
              </a:lnSpc>
            </a:pPr>
            <a:r>
              <a:rPr lang="en-US" sz="5093" b="true">
                <a:solidFill>
                  <a:srgbClr val="006CCD"/>
                </a:solidFill>
                <a:latin typeface="Arimo Bold"/>
                <a:ea typeface="Arimo Bold"/>
                <a:cs typeface="Arimo Bold"/>
                <a:sym typeface="Arimo Bold"/>
              </a:rPr>
              <a:t>Bandwidth and Distribution</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17259300" y="9056569"/>
            <a:ext cx="403461" cy="403461"/>
          </a:xfrm>
          <a:custGeom>
            <a:avLst/>
            <a:gdLst/>
            <a:ahLst/>
            <a:cxnLst/>
            <a:rect r="r" b="b" t="t" l="l"/>
            <a:pathLst>
              <a:path h="403461" w="403461">
                <a:moveTo>
                  <a:pt x="0" y="0"/>
                </a:moveTo>
                <a:lnTo>
                  <a:pt x="403461" y="0"/>
                </a:lnTo>
                <a:lnTo>
                  <a:pt x="403461" y="403462"/>
                </a:lnTo>
                <a:lnTo>
                  <a:pt x="0" y="40346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295826" y="2192937"/>
            <a:ext cx="4211257" cy="4211257"/>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6CCD">
                    <a:alpha val="100000"/>
                  </a:srgbClr>
                </a:gs>
                <a:gs pos="100000">
                  <a:srgbClr val="F5AEFF">
                    <a:alpha val="0"/>
                  </a:srgbClr>
                </a:gs>
              </a:gsLst>
              <a:lin ang="0"/>
            </a:gradFill>
          </p:spPr>
        </p:sp>
        <p:sp>
          <p:nvSpPr>
            <p:cNvPr name="TextBox 6" id="6"/>
            <p:cNvSpPr txBox="true"/>
            <p:nvPr/>
          </p:nvSpPr>
          <p:spPr>
            <a:xfrm>
              <a:off x="76200" y="38100"/>
              <a:ext cx="660400" cy="698500"/>
            </a:xfrm>
            <a:prstGeom prst="rect">
              <a:avLst/>
            </a:prstGeom>
          </p:spPr>
          <p:txBody>
            <a:bodyPr anchor="ctr" rtlCol="false" tIns="50800" lIns="50800" bIns="50800" rIns="50800"/>
            <a:lstStyle/>
            <a:p>
              <a:pPr algn="ctr">
                <a:lnSpc>
                  <a:spcPts val="2199"/>
                </a:lnSpc>
              </a:pPr>
            </a:p>
          </p:txBody>
        </p:sp>
      </p:grpSp>
      <p:sp>
        <p:nvSpPr>
          <p:cNvPr name="AutoShape 7" id="7"/>
          <p:cNvSpPr/>
          <p:nvPr/>
        </p:nvSpPr>
        <p:spPr>
          <a:xfrm>
            <a:off x="-550598" y="1717649"/>
            <a:ext cx="19996945" cy="0"/>
          </a:xfrm>
          <a:prstGeom prst="line">
            <a:avLst/>
          </a:prstGeom>
          <a:ln cap="flat" w="38100">
            <a:gradFill>
              <a:gsLst>
                <a:gs pos="0">
                  <a:srgbClr val="006CCD">
                    <a:alpha val="0"/>
                  </a:srgbClr>
                </a:gs>
                <a:gs pos="50000">
                  <a:srgbClr val="3E67C8">
                    <a:alpha val="100000"/>
                  </a:srgbClr>
                </a:gs>
                <a:gs pos="100000">
                  <a:srgbClr val="F5AEFF">
                    <a:alpha val="0"/>
                  </a:srgbClr>
                </a:gs>
              </a:gsLst>
              <a:lin ang="0"/>
            </a:gradFill>
            <a:prstDash val="solid"/>
            <a:headEnd type="none" len="sm" w="sm"/>
            <a:tailEnd type="none" len="sm" w="sm"/>
          </a:ln>
        </p:spPr>
      </p:sp>
      <p:sp>
        <p:nvSpPr>
          <p:cNvPr name="Freeform 8" id="8"/>
          <p:cNvSpPr/>
          <p:nvPr/>
        </p:nvSpPr>
        <p:spPr>
          <a:xfrm flipH="false" flipV="false" rot="0">
            <a:off x="6760141" y="1717649"/>
            <a:ext cx="4767719" cy="6356958"/>
          </a:xfrm>
          <a:custGeom>
            <a:avLst/>
            <a:gdLst/>
            <a:ahLst/>
            <a:cxnLst/>
            <a:rect r="r" b="b" t="t" l="l"/>
            <a:pathLst>
              <a:path h="6356958" w="4767719">
                <a:moveTo>
                  <a:pt x="0" y="0"/>
                </a:moveTo>
                <a:lnTo>
                  <a:pt x="4767718" y="0"/>
                </a:lnTo>
                <a:lnTo>
                  <a:pt x="4767718" y="6356958"/>
                </a:lnTo>
                <a:lnTo>
                  <a:pt x="0" y="6356958"/>
                </a:lnTo>
                <a:lnTo>
                  <a:pt x="0" y="0"/>
                </a:lnTo>
                <a:close/>
              </a:path>
            </a:pathLst>
          </a:custGeom>
          <a:blipFill>
            <a:blip r:embed="rId5"/>
            <a:stretch>
              <a:fillRect l="0" t="0" r="0" b="0"/>
            </a:stretch>
          </a:blipFill>
        </p:spPr>
      </p:sp>
      <p:sp>
        <p:nvSpPr>
          <p:cNvPr name="Freeform 9" id="9"/>
          <p:cNvSpPr/>
          <p:nvPr/>
        </p:nvSpPr>
        <p:spPr>
          <a:xfrm flipH="false" flipV="false" rot="0">
            <a:off x="295826" y="1717649"/>
            <a:ext cx="4767719" cy="6356958"/>
          </a:xfrm>
          <a:custGeom>
            <a:avLst/>
            <a:gdLst/>
            <a:ahLst/>
            <a:cxnLst/>
            <a:rect r="r" b="b" t="t" l="l"/>
            <a:pathLst>
              <a:path h="6356958" w="4767719">
                <a:moveTo>
                  <a:pt x="0" y="0"/>
                </a:moveTo>
                <a:lnTo>
                  <a:pt x="4767719" y="0"/>
                </a:lnTo>
                <a:lnTo>
                  <a:pt x="4767719" y="6356958"/>
                </a:lnTo>
                <a:lnTo>
                  <a:pt x="0" y="6356958"/>
                </a:lnTo>
                <a:lnTo>
                  <a:pt x="0" y="0"/>
                </a:lnTo>
                <a:close/>
              </a:path>
            </a:pathLst>
          </a:custGeom>
          <a:blipFill>
            <a:blip r:embed="rId6"/>
            <a:stretch>
              <a:fillRect l="0" t="0" r="0" b="0"/>
            </a:stretch>
          </a:blipFill>
        </p:spPr>
      </p:sp>
      <p:sp>
        <p:nvSpPr>
          <p:cNvPr name="Freeform 10" id="10"/>
          <p:cNvSpPr/>
          <p:nvPr/>
        </p:nvSpPr>
        <p:spPr>
          <a:xfrm flipH="false" flipV="false" rot="0">
            <a:off x="12895043" y="1717649"/>
            <a:ext cx="4767719" cy="6356958"/>
          </a:xfrm>
          <a:custGeom>
            <a:avLst/>
            <a:gdLst/>
            <a:ahLst/>
            <a:cxnLst/>
            <a:rect r="r" b="b" t="t" l="l"/>
            <a:pathLst>
              <a:path h="6356958" w="4767719">
                <a:moveTo>
                  <a:pt x="0" y="0"/>
                </a:moveTo>
                <a:lnTo>
                  <a:pt x="4767718" y="0"/>
                </a:lnTo>
                <a:lnTo>
                  <a:pt x="4767718" y="6356958"/>
                </a:lnTo>
                <a:lnTo>
                  <a:pt x="0" y="6356958"/>
                </a:lnTo>
                <a:lnTo>
                  <a:pt x="0" y="0"/>
                </a:lnTo>
                <a:close/>
              </a:path>
            </a:pathLst>
          </a:custGeom>
          <a:blipFill>
            <a:blip r:embed="rId7"/>
            <a:stretch>
              <a:fillRect l="0" t="0" r="0" b="0"/>
            </a:stretch>
          </a:blipFill>
        </p:spPr>
      </p:sp>
      <p:sp>
        <p:nvSpPr>
          <p:cNvPr name="TextBox 11" id="11"/>
          <p:cNvSpPr txBox="true"/>
          <p:nvPr/>
        </p:nvSpPr>
        <p:spPr>
          <a:xfrm rot="0">
            <a:off x="4589159" y="8782145"/>
            <a:ext cx="8891141" cy="274424"/>
          </a:xfrm>
          <a:prstGeom prst="rect">
            <a:avLst/>
          </a:prstGeom>
        </p:spPr>
        <p:txBody>
          <a:bodyPr anchor="t" rtlCol="false" tIns="0" lIns="0" bIns="0" rIns="0">
            <a:spAutoFit/>
          </a:bodyPr>
          <a:lstStyle/>
          <a:p>
            <a:pPr algn="ctr">
              <a:lnSpc>
                <a:spcPts val="2199"/>
              </a:lnSpc>
              <a:spcBef>
                <a:spcPct val="0"/>
              </a:spcBef>
            </a:pPr>
            <a:r>
              <a:rPr lang="en-US" b="true" sz="1570">
                <a:solidFill>
                  <a:srgbClr val="006CCD"/>
                </a:solidFill>
                <a:latin typeface="Poppins Medium"/>
                <a:ea typeface="Poppins Medium"/>
                <a:cs typeface="Poppins Medium"/>
                <a:sym typeface="Poppins Medium"/>
              </a:rPr>
              <a:t>Figure 3: Photos of the System Rooms on the 4th and 6th Floors in the Faculty of Fine Arts</a:t>
            </a:r>
            <a:r>
              <a:rPr lang="en-US" b="true" sz="1570">
                <a:solidFill>
                  <a:srgbClr val="006CCD"/>
                </a:solidFill>
                <a:latin typeface="Poppins Medium"/>
                <a:ea typeface="Poppins Medium"/>
                <a:cs typeface="Poppins Medium"/>
                <a:sym typeface="Poppins Medium"/>
              </a:rPr>
              <a:t>.</a:t>
            </a:r>
          </a:p>
        </p:txBody>
      </p:sp>
      <p:sp>
        <p:nvSpPr>
          <p:cNvPr name="TextBox 12" id="12"/>
          <p:cNvSpPr txBox="true"/>
          <p:nvPr/>
        </p:nvSpPr>
        <p:spPr>
          <a:xfrm rot="0">
            <a:off x="4921969" y="517128"/>
            <a:ext cx="8444061" cy="899319"/>
          </a:xfrm>
          <a:prstGeom prst="rect">
            <a:avLst/>
          </a:prstGeom>
        </p:spPr>
        <p:txBody>
          <a:bodyPr anchor="t" rtlCol="false" tIns="0" lIns="0" bIns="0" rIns="0">
            <a:spAutoFit/>
          </a:bodyPr>
          <a:lstStyle/>
          <a:p>
            <a:pPr algn="ctr">
              <a:lnSpc>
                <a:spcPts val="7131"/>
              </a:lnSpc>
            </a:pPr>
            <a:r>
              <a:rPr lang="en-US" sz="5093" b="true">
                <a:solidFill>
                  <a:srgbClr val="006CCD"/>
                </a:solidFill>
                <a:latin typeface="Arimo Bold"/>
                <a:ea typeface="Arimo Bold"/>
                <a:cs typeface="Arimo Bold"/>
                <a:sym typeface="Arimo Bold"/>
              </a:rPr>
              <a:t>Bandwidth and Distribution</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38888" r="0" b="-38888"/>
            </a:stretch>
          </a:blipFill>
        </p:spPr>
      </p:sp>
      <p:sp>
        <p:nvSpPr>
          <p:cNvPr name="Freeform 3" id="3"/>
          <p:cNvSpPr/>
          <p:nvPr/>
        </p:nvSpPr>
        <p:spPr>
          <a:xfrm flipH="false" flipV="false" rot="0">
            <a:off x="17259300" y="9056569"/>
            <a:ext cx="403461" cy="403461"/>
          </a:xfrm>
          <a:custGeom>
            <a:avLst/>
            <a:gdLst/>
            <a:ahLst/>
            <a:cxnLst/>
            <a:rect r="r" b="b" t="t" l="l"/>
            <a:pathLst>
              <a:path h="403461" w="403461">
                <a:moveTo>
                  <a:pt x="0" y="0"/>
                </a:moveTo>
                <a:lnTo>
                  <a:pt x="403461" y="0"/>
                </a:lnTo>
                <a:lnTo>
                  <a:pt x="403461" y="403462"/>
                </a:lnTo>
                <a:lnTo>
                  <a:pt x="0" y="40346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295826" y="2192937"/>
            <a:ext cx="4211257" cy="4211257"/>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6CCD">
                    <a:alpha val="100000"/>
                  </a:srgbClr>
                </a:gs>
                <a:gs pos="100000">
                  <a:srgbClr val="F5AEFF">
                    <a:alpha val="0"/>
                  </a:srgbClr>
                </a:gs>
              </a:gsLst>
              <a:lin ang="0"/>
            </a:gradFill>
          </p:spPr>
        </p:sp>
        <p:sp>
          <p:nvSpPr>
            <p:cNvPr name="TextBox 6" id="6"/>
            <p:cNvSpPr txBox="true"/>
            <p:nvPr/>
          </p:nvSpPr>
          <p:spPr>
            <a:xfrm>
              <a:off x="76200" y="38100"/>
              <a:ext cx="660400" cy="698500"/>
            </a:xfrm>
            <a:prstGeom prst="rect">
              <a:avLst/>
            </a:prstGeom>
          </p:spPr>
          <p:txBody>
            <a:bodyPr anchor="ctr" rtlCol="false" tIns="50800" lIns="50800" bIns="50800" rIns="50800"/>
            <a:lstStyle/>
            <a:p>
              <a:pPr algn="ctr">
                <a:lnSpc>
                  <a:spcPts val="2199"/>
                </a:lnSpc>
              </a:pPr>
            </a:p>
          </p:txBody>
        </p:sp>
      </p:grpSp>
      <p:sp>
        <p:nvSpPr>
          <p:cNvPr name="AutoShape 7" id="7"/>
          <p:cNvSpPr/>
          <p:nvPr/>
        </p:nvSpPr>
        <p:spPr>
          <a:xfrm>
            <a:off x="-550598" y="1717649"/>
            <a:ext cx="19996945" cy="0"/>
          </a:xfrm>
          <a:prstGeom prst="line">
            <a:avLst/>
          </a:prstGeom>
          <a:ln cap="flat" w="38100">
            <a:gradFill>
              <a:gsLst>
                <a:gs pos="0">
                  <a:srgbClr val="006CCD">
                    <a:alpha val="0"/>
                  </a:srgbClr>
                </a:gs>
                <a:gs pos="50000">
                  <a:srgbClr val="3E67C8">
                    <a:alpha val="100000"/>
                  </a:srgbClr>
                </a:gs>
                <a:gs pos="100000">
                  <a:srgbClr val="F5AEFF">
                    <a:alpha val="0"/>
                  </a:srgbClr>
                </a:gs>
              </a:gsLst>
              <a:lin ang="0"/>
            </a:gradFill>
            <a:prstDash val="solid"/>
            <a:headEnd type="none" len="sm" w="sm"/>
            <a:tailEnd type="none" len="sm" w="sm"/>
          </a:ln>
        </p:spPr>
      </p:sp>
      <p:sp>
        <p:nvSpPr>
          <p:cNvPr name="TextBox 8" id="8"/>
          <p:cNvSpPr txBox="true"/>
          <p:nvPr/>
        </p:nvSpPr>
        <p:spPr>
          <a:xfrm rot="0">
            <a:off x="0" y="2811507"/>
            <a:ext cx="18288000" cy="4770120"/>
          </a:xfrm>
          <a:prstGeom prst="rect">
            <a:avLst/>
          </a:prstGeom>
        </p:spPr>
        <p:txBody>
          <a:bodyPr anchor="t" rtlCol="false" tIns="0" lIns="0" bIns="0" rIns="0">
            <a:spAutoFit/>
          </a:bodyPr>
          <a:lstStyle/>
          <a:p>
            <a:pPr algn="ctr">
              <a:lnSpc>
                <a:spcPts val="3779"/>
              </a:lnSpc>
            </a:pPr>
            <a:r>
              <a:rPr lang="en-US" sz="2700" b="true">
                <a:solidFill>
                  <a:srgbClr val="006CCD"/>
                </a:solidFill>
                <a:latin typeface="Poppins Bold"/>
                <a:ea typeface="Poppins Bold"/>
                <a:cs typeface="Poppins Bold"/>
                <a:sym typeface="Poppins Bold"/>
              </a:rPr>
              <a:t> </a:t>
            </a:r>
          </a:p>
          <a:p>
            <a:pPr algn="ctr">
              <a:lnSpc>
                <a:spcPts val="3779"/>
              </a:lnSpc>
            </a:pPr>
            <a:r>
              <a:rPr lang="en-US" sz="2700">
                <a:solidFill>
                  <a:srgbClr val="006CCD"/>
                </a:solidFill>
                <a:latin typeface="Poppins"/>
                <a:ea typeface="Poppins"/>
                <a:cs typeface="Poppins"/>
                <a:sym typeface="Poppins"/>
              </a:rPr>
              <a:t>Fiber optic provides high speed and low latency, but Ethernet cabling inside the building limits its full potential. While the current setup is a balanced solution, Ethernet distribution creates a bottleneck, and alternative solutions could be explored.</a:t>
            </a:r>
          </a:p>
          <a:p>
            <a:pPr algn="ctr">
              <a:lnSpc>
                <a:spcPts val="3779"/>
              </a:lnSpc>
            </a:pPr>
          </a:p>
          <a:p>
            <a:pPr algn="ctr">
              <a:lnSpc>
                <a:spcPts val="3779"/>
              </a:lnSpc>
            </a:pPr>
            <a:r>
              <a:rPr lang="en-US" sz="2700">
                <a:solidFill>
                  <a:srgbClr val="006CCD"/>
                </a:solidFill>
                <a:latin typeface="Poppins"/>
                <a:ea typeface="Poppins"/>
                <a:cs typeface="Poppins"/>
                <a:sym typeface="Poppins"/>
              </a:rPr>
              <a:t>•</a:t>
            </a:r>
            <a:r>
              <a:rPr lang="en-US" sz="2700" b="true">
                <a:solidFill>
                  <a:srgbClr val="006CCD"/>
                </a:solidFill>
                <a:latin typeface="Poppins Bold"/>
                <a:ea typeface="Poppins Bold"/>
                <a:cs typeface="Poppins Bold"/>
                <a:sym typeface="Poppins Bold"/>
              </a:rPr>
              <a:t> More Suitable Alternatives:</a:t>
            </a:r>
          </a:p>
          <a:p>
            <a:pPr algn="ctr">
              <a:lnSpc>
                <a:spcPts val="3779"/>
              </a:lnSpc>
            </a:pPr>
            <a:r>
              <a:rPr lang="en-US" sz="2700">
                <a:solidFill>
                  <a:srgbClr val="006CCD"/>
                </a:solidFill>
                <a:latin typeface="Poppins"/>
                <a:ea typeface="Poppins"/>
                <a:cs typeface="Poppins"/>
                <a:sym typeface="Poppins"/>
              </a:rPr>
              <a:t> </a:t>
            </a:r>
            <a:r>
              <a:rPr lang="en-US" sz="2700" b="true">
                <a:solidFill>
                  <a:srgbClr val="006CCD"/>
                </a:solidFill>
                <a:latin typeface="Poppins Bold"/>
                <a:ea typeface="Poppins Bold"/>
                <a:cs typeface="Poppins Bold"/>
                <a:sym typeface="Poppins Bold"/>
              </a:rPr>
              <a:t>• FTTR</a:t>
            </a:r>
            <a:r>
              <a:rPr lang="en-US" sz="2700">
                <a:solidFill>
                  <a:srgbClr val="006CCD"/>
                </a:solidFill>
                <a:latin typeface="Poppins"/>
                <a:ea typeface="Poppins"/>
                <a:cs typeface="Poppins"/>
                <a:sym typeface="Poppins"/>
              </a:rPr>
              <a:t>: Expanding fiber inside the building ensures high speed but comes with high installation costs.</a:t>
            </a:r>
          </a:p>
          <a:p>
            <a:pPr algn="ctr">
              <a:lnSpc>
                <a:spcPts val="3779"/>
              </a:lnSpc>
            </a:pPr>
            <a:r>
              <a:rPr lang="en-US" sz="2700" b="true">
                <a:solidFill>
                  <a:srgbClr val="006CCD"/>
                </a:solidFill>
                <a:latin typeface="Poppins Bold"/>
                <a:ea typeface="Poppins Bold"/>
                <a:cs typeface="Poppins Bold"/>
                <a:sym typeface="Poppins Bold"/>
              </a:rPr>
              <a:t> • Wireless Systems (Wi-Fi 6/Mesh):</a:t>
            </a:r>
            <a:r>
              <a:rPr lang="en-US" sz="2700">
                <a:solidFill>
                  <a:srgbClr val="006CCD"/>
                </a:solidFill>
                <a:latin typeface="Poppins"/>
                <a:ea typeface="Poppins"/>
                <a:cs typeface="Poppins"/>
                <a:sym typeface="Poppins"/>
              </a:rPr>
              <a:t> Cost-effective, especially for high-traffic areas.</a:t>
            </a:r>
          </a:p>
          <a:p>
            <a:pPr algn="ctr">
              <a:lnSpc>
                <a:spcPts val="3779"/>
              </a:lnSpc>
              <a:spcBef>
                <a:spcPct val="0"/>
              </a:spcBef>
            </a:pPr>
            <a:r>
              <a:rPr lang="en-US" sz="2700">
                <a:solidFill>
                  <a:srgbClr val="006CCD"/>
                </a:solidFill>
                <a:latin typeface="Poppins"/>
                <a:ea typeface="Poppins"/>
                <a:cs typeface="Poppins"/>
                <a:sym typeface="Poppins"/>
              </a:rPr>
              <a:t> </a:t>
            </a:r>
            <a:r>
              <a:rPr lang="en-US" b="true" sz="2700">
                <a:solidFill>
                  <a:srgbClr val="006CCD"/>
                </a:solidFill>
                <a:latin typeface="Poppins Bold"/>
                <a:ea typeface="Poppins Bold"/>
                <a:cs typeface="Poppins Bold"/>
                <a:sym typeface="Poppins Bold"/>
              </a:rPr>
              <a:t>• PoE</a:t>
            </a:r>
            <a:r>
              <a:rPr lang="en-US" sz="2700">
                <a:solidFill>
                  <a:srgbClr val="006CCD"/>
                </a:solidFill>
                <a:latin typeface="Poppins"/>
                <a:ea typeface="Poppins"/>
                <a:cs typeface="Poppins"/>
                <a:sym typeface="Poppins"/>
              </a:rPr>
              <a:t> </a:t>
            </a:r>
            <a:r>
              <a:rPr lang="en-US" b="true" sz="2700">
                <a:solidFill>
                  <a:srgbClr val="006CCD"/>
                </a:solidFill>
                <a:latin typeface="Poppins Bold"/>
                <a:ea typeface="Poppins Bold"/>
                <a:cs typeface="Poppins Bold"/>
                <a:sym typeface="Poppins Bold"/>
              </a:rPr>
              <a:t>Technology</a:t>
            </a:r>
            <a:r>
              <a:rPr lang="en-US" sz="2700">
                <a:solidFill>
                  <a:srgbClr val="006CCD"/>
                </a:solidFill>
                <a:latin typeface="Poppins"/>
                <a:ea typeface="Poppins"/>
                <a:cs typeface="Poppins"/>
                <a:sym typeface="Poppins"/>
              </a:rPr>
              <a:t>: Utilizes Ethernet cables for both power and data, offering cost savings and easy installation.</a:t>
            </a:r>
          </a:p>
        </p:txBody>
      </p:sp>
      <p:sp>
        <p:nvSpPr>
          <p:cNvPr name="TextBox 9" id="9"/>
          <p:cNvSpPr txBox="true"/>
          <p:nvPr/>
        </p:nvSpPr>
        <p:spPr>
          <a:xfrm rot="0">
            <a:off x="930920" y="488506"/>
            <a:ext cx="16426160" cy="927989"/>
          </a:xfrm>
          <a:prstGeom prst="rect">
            <a:avLst/>
          </a:prstGeom>
        </p:spPr>
        <p:txBody>
          <a:bodyPr anchor="t" rtlCol="false" tIns="0" lIns="0" bIns="0" rIns="0">
            <a:spAutoFit/>
          </a:bodyPr>
          <a:lstStyle/>
          <a:p>
            <a:pPr algn="ctr">
              <a:lnSpc>
                <a:spcPts val="7126"/>
              </a:lnSpc>
              <a:spcBef>
                <a:spcPct val="0"/>
              </a:spcBef>
            </a:pPr>
            <a:r>
              <a:rPr lang="en-US" b="true" sz="5090">
                <a:solidFill>
                  <a:srgbClr val="006CCD"/>
                </a:solidFill>
                <a:latin typeface="Poppins Bold"/>
                <a:ea typeface="Poppins Bold"/>
                <a:cs typeface="Poppins Bold"/>
                <a:sym typeface="Poppins Bold"/>
              </a:rPr>
              <a:t>Is the Current Connection Method Cost-Effective?</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17259300" y="9056569"/>
            <a:ext cx="403461" cy="403461"/>
          </a:xfrm>
          <a:custGeom>
            <a:avLst/>
            <a:gdLst/>
            <a:ahLst/>
            <a:cxnLst/>
            <a:rect r="r" b="b" t="t" l="l"/>
            <a:pathLst>
              <a:path h="403461" w="403461">
                <a:moveTo>
                  <a:pt x="0" y="0"/>
                </a:moveTo>
                <a:lnTo>
                  <a:pt x="403461" y="0"/>
                </a:lnTo>
                <a:lnTo>
                  <a:pt x="403461" y="403462"/>
                </a:lnTo>
                <a:lnTo>
                  <a:pt x="0" y="40346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295826" y="2192937"/>
            <a:ext cx="4211257" cy="4211257"/>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6CCD">
                    <a:alpha val="100000"/>
                  </a:srgbClr>
                </a:gs>
                <a:gs pos="100000">
                  <a:srgbClr val="F5AEFF">
                    <a:alpha val="0"/>
                  </a:srgbClr>
                </a:gs>
              </a:gsLst>
              <a:lin ang="0"/>
            </a:gradFill>
          </p:spPr>
        </p:sp>
        <p:sp>
          <p:nvSpPr>
            <p:cNvPr name="TextBox 6" id="6"/>
            <p:cNvSpPr txBox="true"/>
            <p:nvPr/>
          </p:nvSpPr>
          <p:spPr>
            <a:xfrm>
              <a:off x="76200" y="38100"/>
              <a:ext cx="660400" cy="698500"/>
            </a:xfrm>
            <a:prstGeom prst="rect">
              <a:avLst/>
            </a:prstGeom>
          </p:spPr>
          <p:txBody>
            <a:bodyPr anchor="ctr" rtlCol="false" tIns="50800" lIns="50800" bIns="50800" rIns="50800"/>
            <a:lstStyle/>
            <a:p>
              <a:pPr algn="ctr">
                <a:lnSpc>
                  <a:spcPts val="2199"/>
                </a:lnSpc>
              </a:pPr>
            </a:p>
          </p:txBody>
        </p:sp>
      </p:grpSp>
      <p:sp>
        <p:nvSpPr>
          <p:cNvPr name="AutoShape 7" id="7"/>
          <p:cNvSpPr/>
          <p:nvPr/>
        </p:nvSpPr>
        <p:spPr>
          <a:xfrm>
            <a:off x="-550598" y="1717649"/>
            <a:ext cx="19996945" cy="0"/>
          </a:xfrm>
          <a:prstGeom prst="line">
            <a:avLst/>
          </a:prstGeom>
          <a:ln cap="flat" w="38100">
            <a:gradFill>
              <a:gsLst>
                <a:gs pos="0">
                  <a:srgbClr val="006CCD">
                    <a:alpha val="0"/>
                  </a:srgbClr>
                </a:gs>
                <a:gs pos="50000">
                  <a:srgbClr val="3E67C8">
                    <a:alpha val="100000"/>
                  </a:srgbClr>
                </a:gs>
                <a:gs pos="100000">
                  <a:srgbClr val="F5AEFF">
                    <a:alpha val="0"/>
                  </a:srgbClr>
                </a:gs>
              </a:gsLst>
              <a:lin ang="0"/>
            </a:gradFill>
            <a:prstDash val="solid"/>
            <a:headEnd type="none" len="sm" w="sm"/>
            <a:tailEnd type="none" len="sm" w="sm"/>
          </a:ln>
        </p:spPr>
      </p:sp>
      <p:sp>
        <p:nvSpPr>
          <p:cNvPr name="TextBox 8" id="8"/>
          <p:cNvSpPr txBox="true"/>
          <p:nvPr/>
        </p:nvSpPr>
        <p:spPr>
          <a:xfrm rot="0">
            <a:off x="4717033" y="488506"/>
            <a:ext cx="8853934" cy="927989"/>
          </a:xfrm>
          <a:prstGeom prst="rect">
            <a:avLst/>
          </a:prstGeom>
        </p:spPr>
        <p:txBody>
          <a:bodyPr anchor="t" rtlCol="false" tIns="0" lIns="0" bIns="0" rIns="0">
            <a:spAutoFit/>
          </a:bodyPr>
          <a:lstStyle/>
          <a:p>
            <a:pPr algn="ctr">
              <a:lnSpc>
                <a:spcPts val="7126"/>
              </a:lnSpc>
              <a:spcBef>
                <a:spcPct val="0"/>
              </a:spcBef>
            </a:pPr>
            <a:r>
              <a:rPr lang="en-US" b="true" sz="5090">
                <a:solidFill>
                  <a:srgbClr val="006CCD"/>
                </a:solidFill>
                <a:latin typeface="Poppins Bold"/>
                <a:ea typeface="Poppins Bold"/>
                <a:cs typeface="Poppins Bold"/>
                <a:sym typeface="Poppins Bold"/>
              </a:rPr>
              <a:t>Improvement Suggestions</a:t>
            </a:r>
          </a:p>
        </p:txBody>
      </p:sp>
      <p:sp>
        <p:nvSpPr>
          <p:cNvPr name="TextBox 9" id="9"/>
          <p:cNvSpPr txBox="true"/>
          <p:nvPr/>
        </p:nvSpPr>
        <p:spPr>
          <a:xfrm rot="0">
            <a:off x="4918292" y="2404110"/>
            <a:ext cx="12542738" cy="7168515"/>
          </a:xfrm>
          <a:prstGeom prst="rect">
            <a:avLst/>
          </a:prstGeom>
        </p:spPr>
        <p:txBody>
          <a:bodyPr anchor="t" rtlCol="false" tIns="0" lIns="0" bIns="0" rIns="0">
            <a:spAutoFit/>
          </a:bodyPr>
          <a:lstStyle/>
          <a:p>
            <a:pPr algn="ctr">
              <a:lnSpc>
                <a:spcPts val="4200"/>
              </a:lnSpc>
            </a:pPr>
            <a:r>
              <a:rPr lang="en-US" sz="3000" b="true">
                <a:solidFill>
                  <a:srgbClr val="006CCD"/>
                </a:solidFill>
                <a:latin typeface="Poppins Bold"/>
                <a:ea typeface="Poppins Bold"/>
                <a:cs typeface="Poppins Bold"/>
                <a:sym typeface="Poppins Bold"/>
              </a:rPr>
              <a:t>Increasing the Internet Speed Allocated to the Faculty</a:t>
            </a:r>
          </a:p>
          <a:p>
            <a:pPr algn="ctr">
              <a:lnSpc>
                <a:spcPts val="2100"/>
              </a:lnSpc>
            </a:pPr>
          </a:p>
          <a:p>
            <a:pPr algn="l" marL="388620" indent="-194310" lvl="1">
              <a:lnSpc>
                <a:spcPts val="2520"/>
              </a:lnSpc>
              <a:buFont typeface="Arial"/>
              <a:buChar char="•"/>
            </a:pPr>
            <a:r>
              <a:rPr lang="en-US" sz="1800">
                <a:solidFill>
                  <a:srgbClr val="006CCD"/>
                </a:solidFill>
                <a:latin typeface="Poppins"/>
                <a:ea typeface="Poppins"/>
                <a:cs typeface="Poppins"/>
                <a:sym typeface="Poppins"/>
              </a:rPr>
              <a:t>T</a:t>
            </a:r>
            <a:r>
              <a:rPr lang="en-US" b="true" sz="1800">
                <a:solidFill>
                  <a:srgbClr val="006CCD"/>
                </a:solidFill>
                <a:latin typeface="Poppins Medium"/>
                <a:ea typeface="Poppins Medium"/>
                <a:cs typeface="Poppins Medium"/>
                <a:sym typeface="Poppins Medium"/>
              </a:rPr>
              <a:t>he speed allocated to the building (50 Mbps) appears insufficient as it is shared among all faculty users.</a:t>
            </a:r>
          </a:p>
          <a:p>
            <a:pPr algn="l" marL="388620" indent="-194310" lvl="1">
              <a:lnSpc>
                <a:spcPts val="2520"/>
              </a:lnSpc>
              <a:buFont typeface="Arial"/>
              <a:buChar char="•"/>
            </a:pPr>
            <a:r>
              <a:rPr lang="en-US" b="true" sz="1800">
                <a:solidFill>
                  <a:srgbClr val="006CCD"/>
                </a:solidFill>
                <a:latin typeface="Poppins Medium"/>
                <a:ea typeface="Poppins Medium"/>
                <a:cs typeface="Poppins Medium"/>
                <a:sym typeface="Poppins Medium"/>
              </a:rPr>
              <a:t>Discussions with university administration could ensure higher speed allocation for the faculty.</a:t>
            </a:r>
          </a:p>
          <a:p>
            <a:pPr algn="ctr">
              <a:lnSpc>
                <a:spcPts val="2100"/>
              </a:lnSpc>
              <a:spcBef>
                <a:spcPct val="0"/>
              </a:spcBef>
            </a:pPr>
          </a:p>
          <a:p>
            <a:pPr algn="ctr">
              <a:lnSpc>
                <a:spcPts val="4200"/>
              </a:lnSpc>
              <a:spcBef>
                <a:spcPct val="0"/>
              </a:spcBef>
            </a:pPr>
            <a:r>
              <a:rPr lang="en-US" b="true" sz="3000">
                <a:solidFill>
                  <a:srgbClr val="006CCD"/>
                </a:solidFill>
                <a:latin typeface="Poppins Bold"/>
                <a:ea typeface="Poppins Bold"/>
                <a:cs typeface="Poppins Bold"/>
                <a:sym typeface="Poppins Bold"/>
              </a:rPr>
              <a:t> Expanding Wireless Internet Coverage</a:t>
            </a:r>
          </a:p>
          <a:p>
            <a:pPr algn="ctr">
              <a:lnSpc>
                <a:spcPts val="2100"/>
              </a:lnSpc>
              <a:spcBef>
                <a:spcPct val="0"/>
              </a:spcBef>
            </a:pPr>
          </a:p>
          <a:p>
            <a:pPr algn="l" marL="388620" indent="-194310" lvl="1">
              <a:lnSpc>
                <a:spcPts val="2520"/>
              </a:lnSpc>
              <a:buFont typeface="Arial"/>
              <a:buChar char="•"/>
            </a:pPr>
            <a:r>
              <a:rPr lang="en-US" b="true" sz="1800">
                <a:solidFill>
                  <a:srgbClr val="006CCD"/>
                </a:solidFill>
                <a:latin typeface="Poppins Medium"/>
                <a:ea typeface="Poppins Medium"/>
                <a:cs typeface="Poppins Medium"/>
                <a:sym typeface="Poppins Medium"/>
              </a:rPr>
              <a:t>Wi-Fi 6 or Mesh technology can be used to cover corridors, classrooms, and other common areas.</a:t>
            </a:r>
          </a:p>
          <a:p>
            <a:pPr algn="l" marL="388620" indent="-194310" lvl="1">
              <a:lnSpc>
                <a:spcPts val="2520"/>
              </a:lnSpc>
              <a:buFont typeface="Arial"/>
              <a:buChar char="•"/>
            </a:pPr>
            <a:r>
              <a:rPr lang="en-US" b="true" sz="1800">
                <a:solidFill>
                  <a:srgbClr val="006CCD"/>
                </a:solidFill>
                <a:latin typeface="Poppins Medium"/>
                <a:ea typeface="Poppins Medium"/>
                <a:cs typeface="Poppins Medium"/>
                <a:sym typeface="Poppins Medium"/>
              </a:rPr>
              <a:t>More access points should be installed in high-traffic areas.</a:t>
            </a:r>
          </a:p>
          <a:p>
            <a:pPr algn="ctr">
              <a:lnSpc>
                <a:spcPts val="2100"/>
              </a:lnSpc>
              <a:spcBef>
                <a:spcPct val="0"/>
              </a:spcBef>
            </a:pPr>
          </a:p>
          <a:p>
            <a:pPr algn="ctr">
              <a:lnSpc>
                <a:spcPts val="4200"/>
              </a:lnSpc>
              <a:spcBef>
                <a:spcPct val="0"/>
              </a:spcBef>
            </a:pPr>
            <a:r>
              <a:rPr lang="en-US" b="true" sz="3000">
                <a:solidFill>
                  <a:srgbClr val="006CCD"/>
                </a:solidFill>
                <a:latin typeface="Poppins Bold"/>
                <a:ea typeface="Poppins Bold"/>
                <a:cs typeface="Poppins Bold"/>
                <a:sym typeface="Poppins Bold"/>
              </a:rPr>
              <a:t> Dedicated Solution for the Cafeteria</a:t>
            </a:r>
          </a:p>
          <a:p>
            <a:pPr algn="ctr">
              <a:lnSpc>
                <a:spcPts val="2100"/>
              </a:lnSpc>
              <a:spcBef>
                <a:spcPct val="0"/>
              </a:spcBef>
            </a:pPr>
          </a:p>
          <a:p>
            <a:pPr algn="l" marL="388620" indent="-194310" lvl="1">
              <a:lnSpc>
                <a:spcPts val="2520"/>
              </a:lnSpc>
              <a:buFont typeface="Arial"/>
              <a:buChar char="•"/>
            </a:pPr>
            <a:r>
              <a:rPr lang="en-US" b="true" sz="1800">
                <a:solidFill>
                  <a:srgbClr val="006CCD"/>
                </a:solidFill>
                <a:latin typeface="Poppins Medium"/>
                <a:ea typeface="Poppins Medium"/>
                <a:cs typeface="Poppins Medium"/>
                <a:sym typeface="Poppins Medium"/>
              </a:rPr>
              <a:t>A separate internet line can be allocated for high-usage areas like the cafeteria (e.g., a dedicated switch and router from the 4th-floor system room).</a:t>
            </a:r>
          </a:p>
          <a:p>
            <a:pPr algn="ctr">
              <a:lnSpc>
                <a:spcPts val="2100"/>
              </a:lnSpc>
              <a:spcBef>
                <a:spcPct val="0"/>
              </a:spcBef>
            </a:pPr>
          </a:p>
          <a:p>
            <a:pPr algn="ctr">
              <a:lnSpc>
                <a:spcPts val="4200"/>
              </a:lnSpc>
              <a:spcBef>
                <a:spcPct val="0"/>
              </a:spcBef>
            </a:pPr>
            <a:r>
              <a:rPr lang="en-US" b="true" sz="3000">
                <a:solidFill>
                  <a:srgbClr val="006CCD"/>
                </a:solidFill>
                <a:latin typeface="Poppins Bold"/>
                <a:ea typeface="Poppins Bold"/>
                <a:cs typeface="Poppins Bold"/>
                <a:sym typeface="Poppins Bold"/>
              </a:rPr>
              <a:t> Network Security and Traffic Management</a:t>
            </a:r>
          </a:p>
          <a:p>
            <a:pPr algn="ctr">
              <a:lnSpc>
                <a:spcPts val="2100"/>
              </a:lnSpc>
              <a:spcBef>
                <a:spcPct val="0"/>
              </a:spcBef>
            </a:pPr>
          </a:p>
          <a:p>
            <a:pPr algn="l" marL="388620" indent="-194310" lvl="1">
              <a:lnSpc>
                <a:spcPts val="2520"/>
              </a:lnSpc>
              <a:buFont typeface="Arial"/>
              <a:buChar char="•"/>
            </a:pPr>
            <a:r>
              <a:rPr lang="en-US" b="true" sz="1800">
                <a:solidFill>
                  <a:srgbClr val="006CCD"/>
                </a:solidFill>
                <a:latin typeface="Poppins Medium"/>
                <a:ea typeface="Poppins Medium"/>
                <a:cs typeface="Poppins Medium"/>
                <a:sym typeface="Poppins Medium"/>
              </a:rPr>
              <a:t>Network management software can be used to optimize performance based on the number of users.</a:t>
            </a:r>
          </a:p>
          <a:p>
            <a:pPr algn="l" marL="388620" indent="-194310" lvl="1">
              <a:lnSpc>
                <a:spcPts val="2520"/>
              </a:lnSpc>
              <a:buFont typeface="Arial"/>
              <a:buChar char="•"/>
            </a:pPr>
            <a:r>
              <a:rPr lang="en-US" b="true" sz="1800">
                <a:solidFill>
                  <a:srgbClr val="006CCD"/>
                </a:solidFill>
                <a:latin typeface="Poppins Medium"/>
                <a:ea typeface="Poppins Medium"/>
                <a:cs typeface="Poppins Medium"/>
                <a:sym typeface="Poppins Medium"/>
              </a:rPr>
              <a:t>Unnecessary network traffic (e.g., video streaming or large file downloads) can be restricted.</a:t>
            </a:r>
          </a:p>
          <a:p>
            <a:pPr algn="l">
              <a:lnSpc>
                <a:spcPts val="2520"/>
              </a:lnSpc>
              <a:spcBef>
                <a:spcPct val="0"/>
              </a:spcBef>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17259300" y="9056569"/>
            <a:ext cx="403461" cy="403461"/>
          </a:xfrm>
          <a:custGeom>
            <a:avLst/>
            <a:gdLst/>
            <a:ahLst/>
            <a:cxnLst/>
            <a:rect r="r" b="b" t="t" l="l"/>
            <a:pathLst>
              <a:path h="403461" w="403461">
                <a:moveTo>
                  <a:pt x="0" y="0"/>
                </a:moveTo>
                <a:lnTo>
                  <a:pt x="403461" y="0"/>
                </a:lnTo>
                <a:lnTo>
                  <a:pt x="403461" y="403462"/>
                </a:lnTo>
                <a:lnTo>
                  <a:pt x="0" y="40346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295826" y="2192937"/>
            <a:ext cx="4211257" cy="4211257"/>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6CCD">
                    <a:alpha val="100000"/>
                  </a:srgbClr>
                </a:gs>
                <a:gs pos="100000">
                  <a:srgbClr val="F5AEFF">
                    <a:alpha val="0"/>
                  </a:srgbClr>
                </a:gs>
              </a:gsLst>
              <a:lin ang="0"/>
            </a:gradFill>
          </p:spPr>
        </p:sp>
        <p:sp>
          <p:nvSpPr>
            <p:cNvPr name="TextBox 6" id="6"/>
            <p:cNvSpPr txBox="true"/>
            <p:nvPr/>
          </p:nvSpPr>
          <p:spPr>
            <a:xfrm>
              <a:off x="76200" y="38100"/>
              <a:ext cx="660400" cy="698500"/>
            </a:xfrm>
            <a:prstGeom prst="rect">
              <a:avLst/>
            </a:prstGeom>
          </p:spPr>
          <p:txBody>
            <a:bodyPr anchor="ctr" rtlCol="false" tIns="50800" lIns="50800" bIns="50800" rIns="50800"/>
            <a:lstStyle/>
            <a:p>
              <a:pPr algn="ctr">
                <a:lnSpc>
                  <a:spcPts val="2199"/>
                </a:lnSpc>
              </a:pPr>
            </a:p>
          </p:txBody>
        </p:sp>
      </p:grpSp>
      <p:sp>
        <p:nvSpPr>
          <p:cNvPr name="AutoShape 7" id="7"/>
          <p:cNvSpPr/>
          <p:nvPr/>
        </p:nvSpPr>
        <p:spPr>
          <a:xfrm>
            <a:off x="-550598" y="1717649"/>
            <a:ext cx="19996945" cy="0"/>
          </a:xfrm>
          <a:prstGeom prst="line">
            <a:avLst/>
          </a:prstGeom>
          <a:ln cap="flat" w="38100">
            <a:gradFill>
              <a:gsLst>
                <a:gs pos="0">
                  <a:srgbClr val="006CCD">
                    <a:alpha val="0"/>
                  </a:srgbClr>
                </a:gs>
                <a:gs pos="50000">
                  <a:srgbClr val="3E67C8">
                    <a:alpha val="100000"/>
                  </a:srgbClr>
                </a:gs>
                <a:gs pos="100000">
                  <a:srgbClr val="F5AEFF">
                    <a:alpha val="0"/>
                  </a:srgbClr>
                </a:gs>
              </a:gsLst>
              <a:lin ang="0"/>
            </a:gradFill>
            <a:prstDash val="solid"/>
            <a:headEnd type="none" len="sm" w="sm"/>
            <a:tailEnd type="none" len="sm" w="sm"/>
          </a:ln>
        </p:spPr>
      </p:sp>
      <p:sp>
        <p:nvSpPr>
          <p:cNvPr name="TextBox 8" id="8"/>
          <p:cNvSpPr txBox="true"/>
          <p:nvPr/>
        </p:nvSpPr>
        <p:spPr>
          <a:xfrm rot="0">
            <a:off x="5664909" y="2947956"/>
            <a:ext cx="11047054" cy="4314887"/>
          </a:xfrm>
          <a:prstGeom prst="rect">
            <a:avLst/>
          </a:prstGeom>
        </p:spPr>
        <p:txBody>
          <a:bodyPr anchor="t" rtlCol="false" tIns="0" lIns="0" bIns="0" rIns="0">
            <a:spAutoFit/>
          </a:bodyPr>
          <a:lstStyle/>
          <a:p>
            <a:pPr algn="l">
              <a:lnSpc>
                <a:spcPts val="3467"/>
              </a:lnSpc>
              <a:spcBef>
                <a:spcPct val="0"/>
              </a:spcBef>
            </a:pPr>
            <a:r>
              <a:rPr lang="en-US" b="true" sz="2476">
                <a:solidFill>
                  <a:srgbClr val="006CCD"/>
                </a:solidFill>
                <a:latin typeface="Poppins Medium"/>
                <a:ea typeface="Poppins Medium"/>
                <a:cs typeface="Poppins Medium"/>
                <a:sym typeface="Poppins Medium"/>
              </a:rPr>
              <a:t>In the faculty, only a specific area on the 4th floor and the cafeteria are covered by Wi-Fi. However, this coverage is quite limited and only includes certain zones. On other floors, particularly in corridors and common areas, there is no internet access. Additionally, there is a Wi-Fi network on the 2nd floor because mobile internet does not work in that area. This network serves as a temporary solution for users in this zone with no mobile internet coverage. Aside from this, wireless internet access is not available on other floors, classrooms, or common areas in the faculty. Internet access for the computers in the classrooms is provided through Ethernet cables.</a:t>
            </a:r>
          </a:p>
        </p:txBody>
      </p:sp>
      <p:sp>
        <p:nvSpPr>
          <p:cNvPr name="TextBox 9" id="9"/>
          <p:cNvSpPr txBox="true"/>
          <p:nvPr/>
        </p:nvSpPr>
        <p:spPr>
          <a:xfrm rot="0">
            <a:off x="1165771" y="512202"/>
            <a:ext cx="15956459" cy="899645"/>
          </a:xfrm>
          <a:prstGeom prst="rect">
            <a:avLst/>
          </a:prstGeom>
        </p:spPr>
        <p:txBody>
          <a:bodyPr anchor="t" rtlCol="false" tIns="0" lIns="0" bIns="0" rIns="0">
            <a:spAutoFit/>
          </a:bodyPr>
          <a:lstStyle/>
          <a:p>
            <a:pPr algn="ctr">
              <a:lnSpc>
                <a:spcPts val="7113"/>
              </a:lnSpc>
            </a:pPr>
            <a:r>
              <a:rPr lang="en-US" sz="5080" b="true">
                <a:solidFill>
                  <a:srgbClr val="006CCD"/>
                </a:solidFill>
                <a:latin typeface="Arimo Bold"/>
                <a:ea typeface="Arimo Bold"/>
                <a:cs typeface="Arimo Bold"/>
                <a:sym typeface="Arimo Bold"/>
              </a:rPr>
              <a:t>Internet Access in Common Areas and User Density</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17259300" y="9056569"/>
            <a:ext cx="403461" cy="403461"/>
          </a:xfrm>
          <a:custGeom>
            <a:avLst/>
            <a:gdLst/>
            <a:ahLst/>
            <a:cxnLst/>
            <a:rect r="r" b="b" t="t" l="l"/>
            <a:pathLst>
              <a:path h="403461" w="403461">
                <a:moveTo>
                  <a:pt x="0" y="0"/>
                </a:moveTo>
                <a:lnTo>
                  <a:pt x="403461" y="0"/>
                </a:lnTo>
                <a:lnTo>
                  <a:pt x="403461" y="403462"/>
                </a:lnTo>
                <a:lnTo>
                  <a:pt x="0" y="40346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337864" y="7192221"/>
            <a:ext cx="4211257" cy="4211257"/>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6CCD">
                    <a:alpha val="100000"/>
                  </a:srgbClr>
                </a:gs>
                <a:gs pos="100000">
                  <a:srgbClr val="F5AEFF">
                    <a:alpha val="0"/>
                  </a:srgbClr>
                </a:gs>
              </a:gsLst>
              <a:lin ang="0"/>
            </a:gradFill>
          </p:spPr>
        </p:sp>
        <p:sp>
          <p:nvSpPr>
            <p:cNvPr name="TextBox 6" id="6"/>
            <p:cNvSpPr txBox="true"/>
            <p:nvPr/>
          </p:nvSpPr>
          <p:spPr>
            <a:xfrm>
              <a:off x="76200" y="38100"/>
              <a:ext cx="660400" cy="698500"/>
            </a:xfrm>
            <a:prstGeom prst="rect">
              <a:avLst/>
            </a:prstGeom>
          </p:spPr>
          <p:txBody>
            <a:bodyPr anchor="ctr" rtlCol="false" tIns="50800" lIns="50800" bIns="50800" rIns="50800"/>
            <a:lstStyle/>
            <a:p>
              <a:pPr algn="ctr">
                <a:lnSpc>
                  <a:spcPts val="2199"/>
                </a:lnSpc>
              </a:pPr>
            </a:p>
          </p:txBody>
        </p:sp>
      </p:grpSp>
      <p:sp>
        <p:nvSpPr>
          <p:cNvPr name="AutoShape 7" id="7"/>
          <p:cNvSpPr/>
          <p:nvPr/>
        </p:nvSpPr>
        <p:spPr>
          <a:xfrm>
            <a:off x="-550598" y="1717649"/>
            <a:ext cx="19996945" cy="0"/>
          </a:xfrm>
          <a:prstGeom prst="line">
            <a:avLst/>
          </a:prstGeom>
          <a:ln cap="flat" w="38100">
            <a:gradFill>
              <a:gsLst>
                <a:gs pos="0">
                  <a:srgbClr val="006CCD">
                    <a:alpha val="0"/>
                  </a:srgbClr>
                </a:gs>
                <a:gs pos="50000">
                  <a:srgbClr val="3E67C8">
                    <a:alpha val="100000"/>
                  </a:srgbClr>
                </a:gs>
                <a:gs pos="100000">
                  <a:srgbClr val="F5AEFF">
                    <a:alpha val="0"/>
                  </a:srgbClr>
                </a:gs>
              </a:gsLst>
              <a:lin ang="0"/>
            </a:gradFill>
            <a:prstDash val="solid"/>
            <a:headEnd type="none" len="sm" w="sm"/>
            <a:tailEnd type="none" len="sm" w="sm"/>
          </a:ln>
        </p:spPr>
      </p:sp>
      <p:sp>
        <p:nvSpPr>
          <p:cNvPr name="Freeform 8" id="8"/>
          <p:cNvSpPr/>
          <p:nvPr/>
        </p:nvSpPr>
        <p:spPr>
          <a:xfrm flipH="false" flipV="false" rot="0">
            <a:off x="10214022" y="2011584"/>
            <a:ext cx="7352585" cy="3324073"/>
          </a:xfrm>
          <a:custGeom>
            <a:avLst/>
            <a:gdLst/>
            <a:ahLst/>
            <a:cxnLst/>
            <a:rect r="r" b="b" t="t" l="l"/>
            <a:pathLst>
              <a:path h="3324073" w="7352585">
                <a:moveTo>
                  <a:pt x="0" y="0"/>
                </a:moveTo>
                <a:lnTo>
                  <a:pt x="7352584" y="0"/>
                </a:lnTo>
                <a:lnTo>
                  <a:pt x="7352584" y="3324073"/>
                </a:lnTo>
                <a:lnTo>
                  <a:pt x="0" y="3324073"/>
                </a:lnTo>
                <a:lnTo>
                  <a:pt x="0" y="0"/>
                </a:lnTo>
                <a:close/>
              </a:path>
            </a:pathLst>
          </a:custGeom>
          <a:blipFill>
            <a:blip r:embed="rId5"/>
            <a:stretch>
              <a:fillRect l="-68416" t="-61875" r="-89674" b="-132636"/>
            </a:stretch>
          </a:blipFill>
        </p:spPr>
      </p:sp>
      <p:sp>
        <p:nvSpPr>
          <p:cNvPr name="Freeform 9" id="9"/>
          <p:cNvSpPr/>
          <p:nvPr/>
        </p:nvSpPr>
        <p:spPr>
          <a:xfrm flipH="false" flipV="false" rot="0">
            <a:off x="10227138" y="5611882"/>
            <a:ext cx="7339469" cy="3406436"/>
          </a:xfrm>
          <a:custGeom>
            <a:avLst/>
            <a:gdLst/>
            <a:ahLst/>
            <a:cxnLst/>
            <a:rect r="r" b="b" t="t" l="l"/>
            <a:pathLst>
              <a:path h="3406436" w="7339469">
                <a:moveTo>
                  <a:pt x="0" y="0"/>
                </a:moveTo>
                <a:lnTo>
                  <a:pt x="7339468" y="0"/>
                </a:lnTo>
                <a:lnTo>
                  <a:pt x="7339468" y="3406436"/>
                </a:lnTo>
                <a:lnTo>
                  <a:pt x="0" y="3406436"/>
                </a:lnTo>
                <a:lnTo>
                  <a:pt x="0" y="0"/>
                </a:lnTo>
                <a:close/>
              </a:path>
            </a:pathLst>
          </a:custGeom>
          <a:blipFill>
            <a:blip r:embed="rId6"/>
            <a:stretch>
              <a:fillRect l="-73347" t="-83121" r="-93377" b="-133118"/>
            </a:stretch>
          </a:blipFill>
        </p:spPr>
      </p:sp>
      <p:sp>
        <p:nvSpPr>
          <p:cNvPr name="Freeform 10" id="10"/>
          <p:cNvSpPr/>
          <p:nvPr/>
        </p:nvSpPr>
        <p:spPr>
          <a:xfrm flipH="false" flipV="false" rot="0">
            <a:off x="647655" y="5571360"/>
            <a:ext cx="8684970" cy="3608832"/>
          </a:xfrm>
          <a:custGeom>
            <a:avLst/>
            <a:gdLst/>
            <a:ahLst/>
            <a:cxnLst/>
            <a:rect r="r" b="b" t="t" l="l"/>
            <a:pathLst>
              <a:path h="3608832" w="8684970">
                <a:moveTo>
                  <a:pt x="0" y="0"/>
                </a:moveTo>
                <a:lnTo>
                  <a:pt x="8684970" y="0"/>
                </a:lnTo>
                <a:lnTo>
                  <a:pt x="8684970" y="3608832"/>
                </a:lnTo>
                <a:lnTo>
                  <a:pt x="0" y="3608832"/>
                </a:lnTo>
                <a:lnTo>
                  <a:pt x="0" y="0"/>
                </a:lnTo>
                <a:close/>
              </a:path>
            </a:pathLst>
          </a:custGeom>
          <a:blipFill>
            <a:blip r:embed="rId7"/>
            <a:stretch>
              <a:fillRect l="0" t="0" r="-42576" b="-92928"/>
            </a:stretch>
          </a:blipFill>
        </p:spPr>
      </p:sp>
      <p:sp>
        <p:nvSpPr>
          <p:cNvPr name="TextBox 11" id="11"/>
          <p:cNvSpPr txBox="true"/>
          <p:nvPr/>
        </p:nvSpPr>
        <p:spPr>
          <a:xfrm rot="0">
            <a:off x="312339" y="1944909"/>
            <a:ext cx="10047534" cy="3440535"/>
          </a:xfrm>
          <a:prstGeom prst="rect">
            <a:avLst/>
          </a:prstGeom>
        </p:spPr>
        <p:txBody>
          <a:bodyPr anchor="t" rtlCol="false" tIns="0" lIns="0" bIns="0" rIns="0">
            <a:spAutoFit/>
          </a:bodyPr>
          <a:lstStyle/>
          <a:p>
            <a:pPr algn="l">
              <a:lnSpc>
                <a:spcPts val="3039"/>
              </a:lnSpc>
              <a:spcBef>
                <a:spcPct val="0"/>
              </a:spcBef>
            </a:pPr>
            <a:r>
              <a:rPr lang="en-US" b="true" sz="2170">
                <a:solidFill>
                  <a:srgbClr val="006CCD"/>
                </a:solidFill>
                <a:latin typeface="Poppins Medium"/>
                <a:ea typeface="Poppins Medium"/>
                <a:cs typeface="Poppins Medium"/>
                <a:sym typeface="Poppins Medium"/>
              </a:rPr>
              <a:t>In the cafeteria, approximately 54 people were connected to the Wi-Fi network between 12:00 PM and 2:00 PM. During these peak hours, the Speedtest results showed that the internet speed dropped to around 2 Mbps. During off-peak hours, between 2:00 PM and 4:00 PM, only 20 people were connected to the Wi-Fi network in the cafeteria, and the speed increased to about 8-9 Mbps. Using Wireshark, we analyzed and identified the number of users connected to the Wi-Fi network. This demonstrated that the network's performance varied significantly depending on the number of users.</a:t>
            </a:r>
          </a:p>
        </p:txBody>
      </p:sp>
      <p:sp>
        <p:nvSpPr>
          <p:cNvPr name="TextBox 12" id="12"/>
          <p:cNvSpPr txBox="true"/>
          <p:nvPr/>
        </p:nvSpPr>
        <p:spPr>
          <a:xfrm rot="0">
            <a:off x="10744534" y="9259750"/>
            <a:ext cx="6291560" cy="274424"/>
          </a:xfrm>
          <a:prstGeom prst="rect">
            <a:avLst/>
          </a:prstGeom>
        </p:spPr>
        <p:txBody>
          <a:bodyPr anchor="t" rtlCol="false" tIns="0" lIns="0" bIns="0" rIns="0">
            <a:spAutoFit/>
          </a:bodyPr>
          <a:lstStyle/>
          <a:p>
            <a:pPr algn="ctr">
              <a:lnSpc>
                <a:spcPts val="2199"/>
              </a:lnSpc>
              <a:spcBef>
                <a:spcPct val="0"/>
              </a:spcBef>
            </a:pPr>
            <a:r>
              <a:rPr lang="en-US" b="true" sz="1570">
                <a:solidFill>
                  <a:srgbClr val="006CCD"/>
                </a:solidFill>
                <a:latin typeface="Poppins Medium"/>
                <a:ea typeface="Poppins Medium"/>
                <a:cs typeface="Poppins Medium"/>
                <a:sym typeface="Poppins Medium"/>
              </a:rPr>
              <a:t>Figure 4: Results of the Speed Tests Conducted in the Cafeteria</a:t>
            </a:r>
          </a:p>
        </p:txBody>
      </p:sp>
      <p:sp>
        <p:nvSpPr>
          <p:cNvPr name="TextBox 13" id="13"/>
          <p:cNvSpPr txBox="true"/>
          <p:nvPr/>
        </p:nvSpPr>
        <p:spPr>
          <a:xfrm rot="0">
            <a:off x="3745072" y="490684"/>
            <a:ext cx="10797856" cy="1093614"/>
          </a:xfrm>
          <a:prstGeom prst="rect">
            <a:avLst/>
          </a:prstGeom>
        </p:spPr>
        <p:txBody>
          <a:bodyPr anchor="t" rtlCol="false" tIns="0" lIns="0" bIns="0" rIns="0">
            <a:spAutoFit/>
          </a:bodyPr>
          <a:lstStyle/>
          <a:p>
            <a:pPr algn="ctr">
              <a:lnSpc>
                <a:spcPts val="8777"/>
              </a:lnSpc>
            </a:pPr>
            <a:r>
              <a:rPr lang="en-US" sz="6269" b="true">
                <a:solidFill>
                  <a:srgbClr val="006CCD"/>
                </a:solidFill>
                <a:latin typeface="Arimo Bold"/>
                <a:ea typeface="Arimo Bold"/>
                <a:cs typeface="Arimo Bold"/>
                <a:sym typeface="Arimo Bold"/>
              </a:rPr>
              <a:t>Cafeteria User Density Tests</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17259300" y="9056569"/>
            <a:ext cx="403461" cy="403461"/>
          </a:xfrm>
          <a:custGeom>
            <a:avLst/>
            <a:gdLst/>
            <a:ahLst/>
            <a:cxnLst/>
            <a:rect r="r" b="b" t="t" l="l"/>
            <a:pathLst>
              <a:path h="403461" w="403461">
                <a:moveTo>
                  <a:pt x="0" y="0"/>
                </a:moveTo>
                <a:lnTo>
                  <a:pt x="403461" y="0"/>
                </a:lnTo>
                <a:lnTo>
                  <a:pt x="403461" y="403462"/>
                </a:lnTo>
                <a:lnTo>
                  <a:pt x="0" y="40346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295826" y="2192937"/>
            <a:ext cx="4211257" cy="4211257"/>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6CCD">
                    <a:alpha val="100000"/>
                  </a:srgbClr>
                </a:gs>
                <a:gs pos="100000">
                  <a:srgbClr val="F5AEFF">
                    <a:alpha val="0"/>
                  </a:srgbClr>
                </a:gs>
              </a:gsLst>
              <a:lin ang="0"/>
            </a:gradFill>
          </p:spPr>
        </p:sp>
        <p:sp>
          <p:nvSpPr>
            <p:cNvPr name="TextBox 6" id="6"/>
            <p:cNvSpPr txBox="true"/>
            <p:nvPr/>
          </p:nvSpPr>
          <p:spPr>
            <a:xfrm>
              <a:off x="76200" y="38100"/>
              <a:ext cx="660400" cy="698500"/>
            </a:xfrm>
            <a:prstGeom prst="rect">
              <a:avLst/>
            </a:prstGeom>
          </p:spPr>
          <p:txBody>
            <a:bodyPr anchor="ctr" rtlCol="false" tIns="50800" lIns="50800" bIns="50800" rIns="50800"/>
            <a:lstStyle/>
            <a:p>
              <a:pPr algn="ctr">
                <a:lnSpc>
                  <a:spcPts val="2199"/>
                </a:lnSpc>
              </a:pPr>
            </a:p>
          </p:txBody>
        </p:sp>
      </p:grpSp>
      <p:sp>
        <p:nvSpPr>
          <p:cNvPr name="AutoShape 7" id="7"/>
          <p:cNvSpPr/>
          <p:nvPr/>
        </p:nvSpPr>
        <p:spPr>
          <a:xfrm>
            <a:off x="-550598" y="1717649"/>
            <a:ext cx="19996945" cy="0"/>
          </a:xfrm>
          <a:prstGeom prst="line">
            <a:avLst/>
          </a:prstGeom>
          <a:ln cap="flat" w="38100">
            <a:gradFill>
              <a:gsLst>
                <a:gs pos="0">
                  <a:srgbClr val="006CCD">
                    <a:alpha val="0"/>
                  </a:srgbClr>
                </a:gs>
                <a:gs pos="50000">
                  <a:srgbClr val="3E67C8">
                    <a:alpha val="100000"/>
                  </a:srgbClr>
                </a:gs>
                <a:gs pos="100000">
                  <a:srgbClr val="F5AEFF">
                    <a:alpha val="0"/>
                  </a:srgbClr>
                </a:gs>
              </a:gsLst>
              <a:lin ang="0"/>
            </a:gradFill>
            <a:prstDash val="solid"/>
            <a:headEnd type="none" len="sm" w="sm"/>
            <a:tailEnd type="none" len="sm" w="sm"/>
          </a:ln>
        </p:spPr>
      </p:sp>
      <p:sp>
        <p:nvSpPr>
          <p:cNvPr name="Freeform 8" id="8"/>
          <p:cNvSpPr/>
          <p:nvPr/>
        </p:nvSpPr>
        <p:spPr>
          <a:xfrm flipH="false" flipV="false" rot="0">
            <a:off x="9550577" y="2192937"/>
            <a:ext cx="7474571" cy="5605929"/>
          </a:xfrm>
          <a:custGeom>
            <a:avLst/>
            <a:gdLst/>
            <a:ahLst/>
            <a:cxnLst/>
            <a:rect r="r" b="b" t="t" l="l"/>
            <a:pathLst>
              <a:path h="5605929" w="7474571">
                <a:moveTo>
                  <a:pt x="0" y="0"/>
                </a:moveTo>
                <a:lnTo>
                  <a:pt x="7474571" y="0"/>
                </a:lnTo>
                <a:lnTo>
                  <a:pt x="7474571" y="5605928"/>
                </a:lnTo>
                <a:lnTo>
                  <a:pt x="0" y="5605928"/>
                </a:lnTo>
                <a:lnTo>
                  <a:pt x="0" y="0"/>
                </a:lnTo>
                <a:close/>
              </a:path>
            </a:pathLst>
          </a:custGeom>
          <a:blipFill>
            <a:blip r:embed="rId5"/>
            <a:stretch>
              <a:fillRect l="0" t="0" r="0" b="0"/>
            </a:stretch>
          </a:blipFill>
        </p:spPr>
      </p:sp>
      <p:sp>
        <p:nvSpPr>
          <p:cNvPr name="TextBox 9" id="9"/>
          <p:cNvSpPr txBox="true"/>
          <p:nvPr/>
        </p:nvSpPr>
        <p:spPr>
          <a:xfrm rot="0">
            <a:off x="957214" y="3379519"/>
            <a:ext cx="7709722" cy="3605870"/>
          </a:xfrm>
          <a:prstGeom prst="rect">
            <a:avLst/>
          </a:prstGeom>
        </p:spPr>
        <p:txBody>
          <a:bodyPr anchor="t" rtlCol="false" tIns="0" lIns="0" bIns="0" rIns="0">
            <a:spAutoFit/>
          </a:bodyPr>
          <a:lstStyle/>
          <a:p>
            <a:pPr algn="ctr">
              <a:lnSpc>
                <a:spcPts val="3570"/>
              </a:lnSpc>
              <a:spcBef>
                <a:spcPct val="0"/>
              </a:spcBef>
            </a:pPr>
            <a:r>
              <a:rPr lang="en-US" b="true" sz="2550">
                <a:solidFill>
                  <a:srgbClr val="006CCD"/>
                </a:solidFill>
                <a:latin typeface="Poppins Medium"/>
                <a:ea typeface="Poppins Medium"/>
                <a:cs typeface="Poppins Medium"/>
                <a:sym typeface="Poppins Medium"/>
              </a:rPr>
              <a:t>The signal strength in the cafeteria was generally very strong. Our phones consistently showed a high signal level for the Wi-Fi connection. Therefore, there was no issue with signal strength. However, as the number of users increased, the network speed decreased, which negatively impacted the user experience.</a:t>
            </a:r>
          </a:p>
        </p:txBody>
      </p:sp>
      <p:sp>
        <p:nvSpPr>
          <p:cNvPr name="TextBox 10" id="10"/>
          <p:cNvSpPr txBox="true"/>
          <p:nvPr/>
        </p:nvSpPr>
        <p:spPr>
          <a:xfrm rot="0">
            <a:off x="10117823" y="8370365"/>
            <a:ext cx="6340078" cy="274424"/>
          </a:xfrm>
          <a:prstGeom prst="rect">
            <a:avLst/>
          </a:prstGeom>
        </p:spPr>
        <p:txBody>
          <a:bodyPr anchor="t" rtlCol="false" tIns="0" lIns="0" bIns="0" rIns="0">
            <a:spAutoFit/>
          </a:bodyPr>
          <a:lstStyle/>
          <a:p>
            <a:pPr algn="ctr">
              <a:lnSpc>
                <a:spcPts val="2199"/>
              </a:lnSpc>
              <a:spcBef>
                <a:spcPct val="0"/>
              </a:spcBef>
            </a:pPr>
            <a:r>
              <a:rPr lang="en-US" b="true" sz="1570">
                <a:solidFill>
                  <a:srgbClr val="006CCD"/>
                </a:solidFill>
                <a:latin typeface="Poppins Medium"/>
                <a:ea typeface="Poppins Medium"/>
                <a:cs typeface="Poppins Medium"/>
                <a:sym typeface="Poppins Medium"/>
              </a:rPr>
              <a:t>Figure 5: Cafeteria of the Faculty of Fine Arts During Peak Hoursi</a:t>
            </a:r>
          </a:p>
        </p:txBody>
      </p:sp>
      <p:sp>
        <p:nvSpPr>
          <p:cNvPr name="TextBox 11" id="11"/>
          <p:cNvSpPr txBox="true"/>
          <p:nvPr/>
        </p:nvSpPr>
        <p:spPr>
          <a:xfrm rot="0">
            <a:off x="3745072" y="490684"/>
            <a:ext cx="10797856" cy="1093614"/>
          </a:xfrm>
          <a:prstGeom prst="rect">
            <a:avLst/>
          </a:prstGeom>
        </p:spPr>
        <p:txBody>
          <a:bodyPr anchor="t" rtlCol="false" tIns="0" lIns="0" bIns="0" rIns="0">
            <a:spAutoFit/>
          </a:bodyPr>
          <a:lstStyle/>
          <a:p>
            <a:pPr algn="ctr">
              <a:lnSpc>
                <a:spcPts val="8777"/>
              </a:lnSpc>
            </a:pPr>
            <a:r>
              <a:rPr lang="en-US" sz="6269" b="true">
                <a:solidFill>
                  <a:srgbClr val="006CCD"/>
                </a:solidFill>
                <a:latin typeface="Arimo Bold"/>
                <a:ea typeface="Arimo Bold"/>
                <a:cs typeface="Arimo Bold"/>
                <a:sym typeface="Arimo Bold"/>
              </a:rPr>
              <a:t>Cafeteria User Density Tests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DAGaxUVk4jE</dc:identifier>
  <dcterms:modified xsi:type="dcterms:W3CDTF">2011-08-01T06:04:30Z</dcterms:modified>
  <cp:revision>1</cp:revision>
  <dc:title>Yeditepe Üniversitesi Güzel Sanatlar Fakültesi</dc:title>
</cp:coreProperties>
</file>